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56" r:id="rId2"/>
    <p:sldId id="295" r:id="rId3"/>
    <p:sldId id="267" r:id="rId4"/>
    <p:sldId id="282" r:id="rId5"/>
    <p:sldId id="283" r:id="rId6"/>
    <p:sldId id="284" r:id="rId7"/>
    <p:sldId id="299" r:id="rId8"/>
    <p:sldId id="300" r:id="rId9"/>
    <p:sldId id="301" r:id="rId10"/>
    <p:sldId id="290" r:id="rId11"/>
    <p:sldId id="268" r:id="rId12"/>
    <p:sldId id="273" r:id="rId13"/>
    <p:sldId id="274" r:id="rId14"/>
    <p:sldId id="289" r:id="rId15"/>
    <p:sldId id="302" r:id="rId16"/>
    <p:sldId id="272" r:id="rId17"/>
    <p:sldId id="271" r:id="rId18"/>
    <p:sldId id="288" r:id="rId19"/>
    <p:sldId id="303" r:id="rId20"/>
    <p:sldId id="270" r:id="rId21"/>
    <p:sldId id="285" r:id="rId22"/>
    <p:sldId id="296" r:id="rId23"/>
    <p:sldId id="291" r:id="rId24"/>
    <p:sldId id="281" r:id="rId25"/>
    <p:sldId id="298" r:id="rId26"/>
    <p:sldId id="278" r:id="rId27"/>
    <p:sldId id="297" r:id="rId28"/>
    <p:sldId id="258" r:id="rId29"/>
    <p:sldId id="294" r:id="rId30"/>
    <p:sldId id="279" r:id="rId31"/>
    <p:sldId id="292" r:id="rId32"/>
    <p:sldId id="280" r:id="rId33"/>
    <p:sldId id="286" r:id="rId34"/>
    <p:sldId id="293" r:id="rId35"/>
    <p:sldId id="259" r:id="rId36"/>
    <p:sldId id="277" r:id="rId37"/>
    <p:sldId id="275" r:id="rId38"/>
    <p:sldId id="276" r:id="rId39"/>
    <p:sldId id="287" r:id="rId40"/>
    <p:sldId id="30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4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81197" autoAdjust="0"/>
  </p:normalViewPr>
  <p:slideViewPr>
    <p:cSldViewPr>
      <p:cViewPr varScale="1">
        <p:scale>
          <a:sx n="131" d="100"/>
          <a:sy n="131" d="100"/>
        </p:scale>
        <p:origin x="162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F994BD-0743-594C-97BF-19ADB3BE738D}" type="datetimeFigureOut">
              <a:rPr lang="en-US" smtClean="0"/>
              <a:t>4/26/21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FAA435-6C77-334D-BDF1-F4C3E1900196}" type="slidenum">
              <a:rPr lang="en-US" smtClean="0"/>
              <a:t>‹#›</a:t>
            </a:fld>
            <a:endParaRPr lang="en-US"/>
          </a:p>
        </p:txBody>
      </p:sp>
    </p:spTree>
    <p:extLst>
      <p:ext uri="{BB962C8B-B14F-4D97-AF65-F5344CB8AC3E}">
        <p14:creationId xmlns:p14="http://schemas.microsoft.com/office/powerpoint/2010/main" val="3937598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GB"/>
              <a:t>Click to edit Master title style</a:t>
            </a:r>
            <a:endParaRPr kumimoji="0" lang="en-US"/>
          </a:p>
        </p:txBody>
      </p:sp>
      <p:sp>
        <p:nvSpPr>
          <p:cNvPr id="28" name="Date Placeholder 27"/>
          <p:cNvSpPr>
            <a:spLocks noGrp="1"/>
          </p:cNvSpPr>
          <p:nvPr>
            <p:ph type="dt" sz="half" idx="10"/>
          </p:nvPr>
        </p:nvSpPr>
        <p:spPr/>
        <p:txBody>
          <a:bodyPr/>
          <a:lstStyle/>
          <a:p>
            <a:fld id="{1BE48DB3-472D-489A-AADB-C3850F5B95E1}" type="datetimeFigureOut">
              <a:rPr lang="en-GB" smtClean="0"/>
              <a:t>26/04/2021</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C5C19388-C204-45DE-AF6B-AD9BAF6890A6}" type="slidenum">
              <a:rPr lang="en-GB" smtClean="0"/>
              <a:t>‹#›</a:t>
            </a:fld>
            <a:endParaRPr lang="en-GB"/>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1BE48DB3-472D-489A-AADB-C3850F5B95E1}"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GB"/>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1BE48DB3-472D-489A-AADB-C3850F5B95E1}"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1BE48DB3-472D-489A-AADB-C3850F5B95E1}"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GB"/>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GB"/>
              <a:t>Click to edit Master text styles</a:t>
            </a:r>
          </a:p>
        </p:txBody>
      </p:sp>
      <p:sp>
        <p:nvSpPr>
          <p:cNvPr id="4" name="Date Placeholder 3"/>
          <p:cNvSpPr>
            <a:spLocks noGrp="1"/>
          </p:cNvSpPr>
          <p:nvPr>
            <p:ph type="dt" sz="half" idx="10"/>
          </p:nvPr>
        </p:nvSpPr>
        <p:spPr/>
        <p:txBody>
          <a:bodyPr/>
          <a:lstStyle/>
          <a:p>
            <a:fld id="{1BE48DB3-472D-489A-AADB-C3850F5B95E1}" type="datetimeFigureOut">
              <a:rPr lang="en-GB" smtClean="0"/>
              <a:t>26/04/2021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924800" y="6416675"/>
            <a:ext cx="762000" cy="365125"/>
          </a:xfrm>
        </p:spPr>
        <p:txBody>
          <a:bodyPr/>
          <a:lstStyle/>
          <a:p>
            <a:fld id="{C5C19388-C204-45DE-AF6B-AD9BAF6890A6}"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1BE48DB3-472D-489A-AADB-C3850F5B95E1}" type="datetimeFigureOut">
              <a:rPr lang="en-GB" smtClean="0"/>
              <a:t>26/04/2021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GB"/>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7" name="Date Placeholder 6"/>
          <p:cNvSpPr>
            <a:spLocks noGrp="1"/>
          </p:cNvSpPr>
          <p:nvPr>
            <p:ph type="dt" sz="half" idx="10"/>
          </p:nvPr>
        </p:nvSpPr>
        <p:spPr/>
        <p:txBody>
          <a:bodyPr/>
          <a:lstStyle/>
          <a:p>
            <a:fld id="{1BE48DB3-472D-489A-AADB-C3850F5B95E1}" type="datetimeFigureOut">
              <a:rPr lang="en-GB" smtClean="0"/>
              <a:t>26/04/2021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Date Placeholder 2"/>
          <p:cNvSpPr>
            <a:spLocks noGrp="1"/>
          </p:cNvSpPr>
          <p:nvPr>
            <p:ph type="dt" sz="half" idx="10"/>
          </p:nvPr>
        </p:nvSpPr>
        <p:spPr/>
        <p:txBody>
          <a:bodyPr/>
          <a:lstStyle/>
          <a:p>
            <a:fld id="{1BE48DB3-472D-489A-AADB-C3850F5B95E1}" type="datetimeFigureOut">
              <a:rPr lang="en-GB" smtClean="0"/>
              <a:t>26/04/2021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48DB3-472D-489A-AADB-C3850F5B95E1}" type="datetimeFigureOut">
              <a:rPr lang="en-GB" smtClean="0"/>
              <a:t>26/04/2021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GB"/>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GB"/>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1BE48DB3-472D-489A-AADB-C3850F5B95E1}" type="datetimeFigureOut">
              <a:rPr lang="en-GB" smtClean="0"/>
              <a:t>26/04/2021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GB"/>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GB">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GB"/>
              <a:t>Click to edit Master text styles</a:t>
            </a:r>
          </a:p>
        </p:txBody>
      </p:sp>
      <p:sp>
        <p:nvSpPr>
          <p:cNvPr id="5" name="Date Placeholder 4"/>
          <p:cNvSpPr>
            <a:spLocks noGrp="1"/>
          </p:cNvSpPr>
          <p:nvPr>
            <p:ph type="dt" sz="half" idx="10"/>
          </p:nvPr>
        </p:nvSpPr>
        <p:spPr/>
        <p:txBody>
          <a:bodyPr/>
          <a:lstStyle/>
          <a:p>
            <a:fld id="{1BE48DB3-472D-489A-AADB-C3850F5B95E1}" type="datetimeFigureOut">
              <a:rPr lang="en-GB" smtClean="0"/>
              <a:t>26/04/2021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C19388-C204-45DE-AF6B-AD9BAF6890A6}"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GB"/>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GB"/>
              <a:t>Click to edit Master text styles</a:t>
            </a:r>
          </a:p>
          <a:p>
            <a:pPr lvl="1" eaLnBrk="1" latinLnBrk="0" hangingPunct="1"/>
            <a:r>
              <a:rPr kumimoji="0" lang="en-GB"/>
              <a:t>Second level</a:t>
            </a:r>
          </a:p>
          <a:p>
            <a:pPr lvl="2" eaLnBrk="1" latinLnBrk="0" hangingPunct="1"/>
            <a:r>
              <a:rPr kumimoji="0" lang="en-GB"/>
              <a:t>Third level</a:t>
            </a:r>
          </a:p>
          <a:p>
            <a:pPr lvl="3" eaLnBrk="1" latinLnBrk="0" hangingPunct="1"/>
            <a:r>
              <a:rPr kumimoji="0" lang="en-GB"/>
              <a:t>Fourth level</a:t>
            </a:r>
          </a:p>
          <a:p>
            <a:pPr lvl="4" eaLnBrk="1" latinLnBrk="0" hangingPunct="1"/>
            <a:r>
              <a:rPr kumimoji="0" lang="en-GB"/>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BE48DB3-472D-489A-AADB-C3850F5B95E1}" type="datetimeFigureOut">
              <a:rPr lang="en-GB" smtClean="0"/>
              <a:t>26/04/2021</a:t>
            </a:fld>
            <a:endParaRPr lang="en-GB"/>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5C19388-C204-45DE-AF6B-AD9BAF6890A6}"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hyperlink" Target="http://johnhelmer.net/machiavellis-thirteen-rules-for-the-successful-ruler-two-vladimir-putin-did-learn-eleven-he-didnt-not-yet/"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052736"/>
            <a:ext cx="8229600" cy="1224136"/>
          </a:xfrm>
        </p:spPr>
        <p:txBody>
          <a:bodyPr>
            <a:noAutofit/>
          </a:bodyPr>
          <a:lstStyle/>
          <a:p>
            <a:r>
              <a:rPr lang="en-GB" sz="3200" cap="none" dirty="0">
                <a:effectLst/>
                <a:latin typeface="Cambria" panose="02040503050406030204" pitchFamily="18" charset="0"/>
              </a:rPr>
              <a:t>PUTIN’S “PROJECT MAYHEM”</a:t>
            </a:r>
            <a:br>
              <a:rPr lang="en-GB" sz="3200" cap="none" dirty="0">
                <a:effectLst/>
                <a:latin typeface="Cambria" panose="02040503050406030204" pitchFamily="18" charset="0"/>
              </a:rPr>
            </a:br>
            <a:r>
              <a:rPr lang="en-GB" sz="3200" cap="none" dirty="0">
                <a:effectLst/>
                <a:latin typeface="Cambria" panose="02040503050406030204" pitchFamily="18" charset="0"/>
              </a:rPr>
              <a:t>The Socio-Psychological Drivers of Putin’s Politics </a:t>
            </a:r>
            <a:r>
              <a:rPr lang="en-GB" sz="3200" cap="none">
                <a:effectLst/>
                <a:latin typeface="Cambria" panose="02040503050406030204" pitchFamily="18" charset="0"/>
              </a:rPr>
              <a:t>of </a:t>
            </a:r>
            <a:r>
              <a:rPr lang="en-GB" sz="3200" i="1" cap="none">
                <a:effectLst/>
                <a:latin typeface="Cambria" panose="02040503050406030204" pitchFamily="18" charset="0"/>
              </a:rPr>
              <a:t>Ressentiment</a:t>
            </a:r>
            <a:endParaRPr lang="en-GB" sz="3200" cap="none" dirty="0">
              <a:effectLst/>
              <a:latin typeface="Cambria" panose="02040503050406030204" pitchFamily="18" charset="0"/>
            </a:endParaRPr>
          </a:p>
        </p:txBody>
      </p:sp>
      <p:sp>
        <p:nvSpPr>
          <p:cNvPr id="3" name="Subtitle 2"/>
          <p:cNvSpPr>
            <a:spLocks noGrp="1"/>
          </p:cNvSpPr>
          <p:nvPr>
            <p:ph type="subTitle" idx="1"/>
          </p:nvPr>
        </p:nvSpPr>
        <p:spPr>
          <a:xfrm>
            <a:off x="827584" y="2780928"/>
            <a:ext cx="7488832" cy="3816424"/>
          </a:xfrm>
        </p:spPr>
        <p:txBody>
          <a:bodyPr>
            <a:normAutofit fontScale="92500" lnSpcReduction="20000"/>
          </a:bodyPr>
          <a:lstStyle/>
          <a:p>
            <a:r>
              <a:rPr lang="en-GB" dirty="0">
                <a:latin typeface="Cambria" panose="02040503050406030204" pitchFamily="18" charset="0"/>
              </a:rPr>
              <a:t>A talk for the Centre for Democratic Integrity</a:t>
            </a:r>
          </a:p>
          <a:p>
            <a:r>
              <a:rPr lang="en-GB" dirty="0">
                <a:latin typeface="Cambria" panose="02040503050406030204" pitchFamily="18" charset="0"/>
              </a:rPr>
              <a:t>5 May 2021</a:t>
            </a:r>
          </a:p>
          <a:p>
            <a:endParaRPr lang="en-GB" dirty="0">
              <a:latin typeface="Cambria" panose="02040503050406030204" pitchFamily="18" charset="0"/>
            </a:endParaRPr>
          </a:p>
          <a:p>
            <a:r>
              <a:rPr lang="en-GB" dirty="0">
                <a:latin typeface="Cambria" panose="02040503050406030204" pitchFamily="18" charset="0"/>
              </a:rPr>
              <a:t>Roger Griffin</a:t>
            </a:r>
          </a:p>
          <a:p>
            <a:r>
              <a:rPr lang="en-GB" dirty="0">
                <a:latin typeface="Cambria" panose="02040503050406030204" pitchFamily="18" charset="0"/>
              </a:rPr>
              <a:t>(Oxford Brookes University)</a:t>
            </a:r>
          </a:p>
          <a:p>
            <a:endParaRPr lang="en-GB" dirty="0">
              <a:latin typeface="Cambria" panose="02040503050406030204" pitchFamily="18" charset="0"/>
            </a:endParaRPr>
          </a:p>
          <a:p>
            <a:pPr algn="l"/>
            <a:r>
              <a:rPr lang="en-GB" sz="2000" dirty="0">
                <a:latin typeface="Cambria" panose="02040503050406030204" pitchFamily="18" charset="0"/>
              </a:rPr>
              <a:t>“All warfare is based on deception. Hence, when we are able to attack, we must seem unable; when using our forces, we must appear inactive; when we are near, we must make the enemy believe we are far away; when far away, we must make him believe we are near”. </a:t>
            </a:r>
          </a:p>
          <a:p>
            <a:pPr algn="l"/>
            <a:r>
              <a:rPr lang="en-GB" sz="2000" dirty="0">
                <a:latin typeface="Cambria" panose="02040503050406030204" pitchFamily="18" charset="0"/>
              </a:rPr>
              <a:t>Sun Tzu ‘The Art of War’ (4</a:t>
            </a:r>
            <a:r>
              <a:rPr lang="en-GB" sz="2000" baseline="30000" dirty="0">
                <a:latin typeface="Cambria" panose="02040503050406030204" pitchFamily="18" charset="0"/>
              </a:rPr>
              <a:t>th</a:t>
            </a:r>
            <a:r>
              <a:rPr lang="en-GB" sz="2000" dirty="0">
                <a:latin typeface="Cambria" panose="02040503050406030204" pitchFamily="18" charset="0"/>
              </a:rPr>
              <a:t> century BC)</a:t>
            </a:r>
          </a:p>
        </p:txBody>
      </p:sp>
      <p:pic>
        <p:nvPicPr>
          <p:cNvPr id="4" name="Audio 3">
            <a:hlinkClick r:id="" action="ppaction://media"/>
            <a:extLst>
              <a:ext uri="{FF2B5EF4-FFF2-40B4-BE49-F238E27FC236}">
                <a16:creationId xmlns:a16="http://schemas.microsoft.com/office/drawing/2014/main" id="{541DCDBA-5BA1-4649-B444-4506886A5B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50119172"/>
      </p:ext>
    </p:extLst>
  </p:cSld>
  <p:clrMapOvr>
    <a:masterClrMapping/>
  </p:clrMapOvr>
  <mc:AlternateContent xmlns:mc="http://schemas.openxmlformats.org/markup-compatibility/2006" xmlns:p14="http://schemas.microsoft.com/office/powerpoint/2010/main">
    <mc:Choice Requires="p14">
      <p:transition spd="slow" p14:dur="2000" advTm="224416"/>
    </mc:Choice>
    <mc:Fallback xmlns="">
      <p:transition spd="slow" advTm="22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CC58-9482-4144-9E41-D8FDC682D8FE}"/>
              </a:ext>
            </a:extLst>
          </p:cNvPr>
          <p:cNvSpPr>
            <a:spLocks noGrp="1"/>
          </p:cNvSpPr>
          <p:nvPr>
            <p:ph type="title"/>
          </p:nvPr>
        </p:nvSpPr>
        <p:spPr/>
        <p:txBody>
          <a:bodyPr>
            <a:normAutofit fontScale="90000"/>
          </a:bodyPr>
          <a:lstStyle/>
          <a:p>
            <a:r>
              <a:rPr lang="en-GB" sz="4000" dirty="0">
                <a:latin typeface="Cambria" panose="02040503050406030204" pitchFamily="18" charset="0"/>
              </a:rPr>
              <a:t>The subverter of democracy to restore Russia’s ‘greatness’</a:t>
            </a:r>
          </a:p>
        </p:txBody>
      </p:sp>
      <p:sp>
        <p:nvSpPr>
          <p:cNvPr id="3" name="Content Placeholder 2">
            <a:extLst>
              <a:ext uri="{FF2B5EF4-FFF2-40B4-BE49-F238E27FC236}">
                <a16:creationId xmlns:a16="http://schemas.microsoft.com/office/drawing/2014/main" id="{FE633400-1E9F-8F49-913E-9AEA1502041E}"/>
              </a:ext>
            </a:extLst>
          </p:cNvPr>
          <p:cNvSpPr>
            <a:spLocks noGrp="1"/>
          </p:cNvSpPr>
          <p:nvPr>
            <p:ph idx="1"/>
          </p:nvPr>
        </p:nvSpPr>
        <p:spPr/>
        <p:txBody>
          <a:bodyPr/>
          <a:lstStyle/>
          <a:p>
            <a:endParaRPr lang="en-GB" dirty="0"/>
          </a:p>
        </p:txBody>
      </p:sp>
      <p:pic>
        <p:nvPicPr>
          <p:cNvPr id="4098" name="Picture 2" descr="World's cartoonists on this week's events – POLITICO">
            <a:extLst>
              <a:ext uri="{FF2B5EF4-FFF2-40B4-BE49-F238E27FC236}">
                <a16:creationId xmlns:a16="http://schemas.microsoft.com/office/drawing/2014/main" id="{DFAE9933-033F-7344-8BA2-A80B743AA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417638"/>
            <a:ext cx="6761737" cy="48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A2C2471B-24D7-1147-B3D7-421AC3925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3394639"/>
      </p:ext>
    </p:extLst>
  </p:cSld>
  <p:clrMapOvr>
    <a:masterClrMapping/>
  </p:clrMapOvr>
  <mc:AlternateContent xmlns:mc="http://schemas.openxmlformats.org/markup-compatibility/2006" xmlns:p14="http://schemas.microsoft.com/office/powerpoint/2010/main">
    <mc:Choice Requires="p14">
      <p:transition spd="slow" p14:dur="2000" advTm="45083"/>
    </mc:Choice>
    <mc:Fallback xmlns="">
      <p:transition spd="slow" advTm="4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218A-07C2-A04F-A31B-7FC8B599CDF6}"/>
              </a:ext>
            </a:extLst>
          </p:cNvPr>
          <p:cNvSpPr>
            <a:spLocks noGrp="1"/>
          </p:cNvSpPr>
          <p:nvPr>
            <p:ph type="title"/>
          </p:nvPr>
        </p:nvSpPr>
        <p:spPr>
          <a:xfrm>
            <a:off x="107504" y="332656"/>
            <a:ext cx="8928992" cy="864096"/>
          </a:xfrm>
        </p:spPr>
        <p:txBody>
          <a:bodyPr>
            <a:noAutofit/>
          </a:bodyPr>
          <a:lstStyle/>
          <a:p>
            <a:r>
              <a:rPr lang="en-GB" sz="2400" dirty="0">
                <a:latin typeface="Cambria" panose="02040503050406030204" pitchFamily="18" charset="0"/>
              </a:rPr>
              <a:t>Categorizing Putin’s Politics</a:t>
            </a:r>
            <a:br>
              <a:rPr lang="en-GB" sz="2400" dirty="0">
                <a:latin typeface="Cambria" panose="02040503050406030204" pitchFamily="18" charset="0"/>
              </a:rPr>
            </a:br>
            <a:r>
              <a:rPr lang="en-GB" sz="2000" dirty="0">
                <a:latin typeface="Cambria" panose="02040503050406030204" pitchFamily="18" charset="0"/>
              </a:rPr>
              <a:t> </a:t>
            </a:r>
            <a:r>
              <a:rPr lang="en-GB" sz="1600" dirty="0">
                <a:latin typeface="Cambria" panose="02040503050406030204" pitchFamily="18" charset="0"/>
              </a:rPr>
              <a:t>(see </a:t>
            </a:r>
            <a:r>
              <a:rPr lang="en-GB" sz="1600" dirty="0" err="1">
                <a:latin typeface="Cambria" panose="02040503050406030204" pitchFamily="18" charset="0"/>
              </a:rPr>
              <a:t>Shekhovtsov’s</a:t>
            </a:r>
            <a:r>
              <a:rPr lang="en-GB" sz="1600" dirty="0">
                <a:latin typeface="Cambria" panose="02040503050406030204" pitchFamily="18" charset="0"/>
              </a:rPr>
              <a:t> ‘Conceptualizing Malign Influence of Putin’s Russia in Europe’)</a:t>
            </a:r>
            <a:br>
              <a:rPr lang="en-GB" sz="1400" dirty="0">
                <a:latin typeface="Cambria" panose="02040503050406030204" pitchFamily="18" charset="0"/>
              </a:rPr>
            </a:br>
            <a:endParaRPr lang="en-GB" sz="1800" dirty="0">
              <a:latin typeface="Cambria" panose="02040503050406030204" pitchFamily="18" charset="0"/>
            </a:endParaRPr>
          </a:p>
        </p:txBody>
      </p:sp>
      <p:sp>
        <p:nvSpPr>
          <p:cNvPr id="3" name="Content Placeholder 2">
            <a:extLst>
              <a:ext uri="{FF2B5EF4-FFF2-40B4-BE49-F238E27FC236}">
                <a16:creationId xmlns:a16="http://schemas.microsoft.com/office/drawing/2014/main" id="{0C57AC65-9ACB-814D-8BD6-13AEBEF99A55}"/>
              </a:ext>
            </a:extLst>
          </p:cNvPr>
          <p:cNvSpPr>
            <a:spLocks noGrp="1"/>
          </p:cNvSpPr>
          <p:nvPr>
            <p:ph idx="1"/>
          </p:nvPr>
        </p:nvSpPr>
        <p:spPr>
          <a:xfrm>
            <a:off x="0" y="1117065"/>
            <a:ext cx="8820472" cy="5760640"/>
          </a:xfrm>
        </p:spPr>
        <p:txBody>
          <a:bodyPr>
            <a:normAutofit fontScale="85000" lnSpcReduction="20000"/>
          </a:bodyPr>
          <a:lstStyle/>
          <a:p>
            <a:r>
              <a:rPr lang="en-GB" dirty="0">
                <a:latin typeface="Cambria" panose="02040503050406030204" pitchFamily="18" charset="0"/>
              </a:rPr>
              <a:t>‘soft coercion’: “influence that is indirectly coercive, resting on covert methods (penetration, bribery, blackmail) and on new forms of power, such as energy supply, which are difficult to define as hard or soft”.</a:t>
            </a:r>
          </a:p>
          <a:p>
            <a:r>
              <a:rPr lang="en-GB" dirty="0">
                <a:latin typeface="Cambria" panose="02040503050406030204" pitchFamily="18" charset="0"/>
              </a:rPr>
              <a:t>‘sharp power’: “malign, aggressive, and manipulative aspects of influence operations of authoritarian states in democratic societies”.</a:t>
            </a:r>
          </a:p>
          <a:p>
            <a:r>
              <a:rPr lang="en-GB" dirty="0">
                <a:latin typeface="Cambria" panose="02040503050406030204" pitchFamily="18" charset="0"/>
              </a:rPr>
              <a:t>‘dark power’: “the capacity to bully” in a “fearsome and formidable” way so that “rivals are deterred from challenging you, and are inclined to pacify you with deals and exemptions”.</a:t>
            </a:r>
          </a:p>
          <a:p>
            <a:r>
              <a:rPr lang="en-GB" dirty="0">
                <a:latin typeface="Cambria" panose="02040503050406030204" pitchFamily="18" charset="0"/>
              </a:rPr>
              <a:t>‘</a:t>
            </a:r>
            <a:r>
              <a:rPr lang="en-GB" i="1" dirty="0">
                <a:latin typeface="Cambria" panose="02040503050406030204" pitchFamily="18" charset="0"/>
              </a:rPr>
              <a:t>maskirovka</a:t>
            </a:r>
            <a:r>
              <a:rPr lang="en-GB" dirty="0">
                <a:latin typeface="Cambria" panose="02040503050406030204" pitchFamily="18" charset="0"/>
              </a:rPr>
              <a:t>’: “a set of processes designed to mislead, confuse, and interfere with anyone accurately assessing its plans, objectives, strengths, and weaknesses”.</a:t>
            </a:r>
          </a:p>
          <a:p>
            <a:r>
              <a:rPr lang="en-GB" dirty="0">
                <a:latin typeface="Cambria" panose="02040503050406030204" pitchFamily="18" charset="0"/>
              </a:rPr>
              <a:t>‘political war’ ”which may be combined with violence, economic pressure, subversion, and diplomacy, but its chief aspect is…the use of propaganda and psychological warfare.”</a:t>
            </a:r>
          </a:p>
        </p:txBody>
      </p:sp>
      <p:pic>
        <p:nvPicPr>
          <p:cNvPr id="6" name="Audio 5">
            <a:hlinkClick r:id="" action="ppaction://media"/>
            <a:extLst>
              <a:ext uri="{FF2B5EF4-FFF2-40B4-BE49-F238E27FC236}">
                <a16:creationId xmlns:a16="http://schemas.microsoft.com/office/drawing/2014/main" id="{30DC8010-D888-674B-BC4D-6FDE93635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86355294"/>
      </p:ext>
    </p:extLst>
  </p:cSld>
  <p:clrMapOvr>
    <a:masterClrMapping/>
  </p:clrMapOvr>
  <mc:AlternateContent xmlns:mc="http://schemas.openxmlformats.org/markup-compatibility/2006" xmlns:p14="http://schemas.microsoft.com/office/powerpoint/2010/main">
    <mc:Choice Requires="p14">
      <p:transition spd="slow" p14:dur="2000" advTm="61185"/>
    </mc:Choice>
    <mc:Fallback xmlns="">
      <p:transition spd="slow" advTm="6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B5F5-794D-7B4F-928B-FCA5766915C4}"/>
              </a:ext>
            </a:extLst>
          </p:cNvPr>
          <p:cNvSpPr>
            <a:spLocks noGrp="1"/>
          </p:cNvSpPr>
          <p:nvPr>
            <p:ph type="title"/>
          </p:nvPr>
        </p:nvSpPr>
        <p:spPr>
          <a:xfrm>
            <a:off x="457200" y="274638"/>
            <a:ext cx="8229600" cy="562074"/>
          </a:xfrm>
        </p:spPr>
        <p:txBody>
          <a:bodyPr>
            <a:normAutofit fontScale="90000"/>
          </a:bodyPr>
          <a:lstStyle/>
          <a:p>
            <a:r>
              <a:rPr lang="en-GB" sz="2800" dirty="0">
                <a:latin typeface="Cambria" panose="02040503050406030204" pitchFamily="18" charset="0"/>
              </a:rPr>
              <a:t>More concepts relevant to describing </a:t>
            </a:r>
            <a:br>
              <a:rPr lang="en-GB" sz="2800" dirty="0">
                <a:latin typeface="Cambria" panose="02040503050406030204" pitchFamily="18" charset="0"/>
              </a:rPr>
            </a:br>
            <a:r>
              <a:rPr lang="en-GB" sz="2800" dirty="0">
                <a:latin typeface="Cambria" panose="02040503050406030204" pitchFamily="18" charset="0"/>
              </a:rPr>
              <a:t>Putinesque politics</a:t>
            </a:r>
          </a:p>
        </p:txBody>
      </p:sp>
      <p:sp>
        <p:nvSpPr>
          <p:cNvPr id="3" name="Content Placeholder 2">
            <a:extLst>
              <a:ext uri="{FF2B5EF4-FFF2-40B4-BE49-F238E27FC236}">
                <a16:creationId xmlns:a16="http://schemas.microsoft.com/office/drawing/2014/main" id="{24177FC6-9101-324F-B231-4E6D38E6E3A8}"/>
              </a:ext>
            </a:extLst>
          </p:cNvPr>
          <p:cNvSpPr>
            <a:spLocks noGrp="1"/>
          </p:cNvSpPr>
          <p:nvPr>
            <p:ph idx="1"/>
          </p:nvPr>
        </p:nvSpPr>
        <p:spPr>
          <a:xfrm>
            <a:off x="0" y="1052736"/>
            <a:ext cx="8820472" cy="5805264"/>
          </a:xfrm>
        </p:spPr>
        <p:txBody>
          <a:bodyPr>
            <a:normAutofit fontScale="92500" lnSpcReduction="20000"/>
          </a:bodyPr>
          <a:lstStyle/>
          <a:p>
            <a:r>
              <a:rPr lang="en-GB" sz="2400" dirty="0">
                <a:latin typeface="Cambria" panose="02040503050406030204" pitchFamily="18" charset="0"/>
              </a:rPr>
              <a:t>‘hybrid war’: a blend of conventional militant threat combined with covert forms of aggression</a:t>
            </a:r>
          </a:p>
          <a:p>
            <a:r>
              <a:rPr lang="en-GB" sz="2400" dirty="0">
                <a:latin typeface="Cambria" panose="02040503050406030204" pitchFamily="18" charset="0"/>
              </a:rPr>
              <a:t>‘information warfare’: “actions taken to preserve the integrity of one’s own information system from exploitation corruption, or disruption, while at the same time exploiting, corrupting, or destroying an adversary’s information system and, [in] the process, achieving an information advantage in the application of force.”</a:t>
            </a:r>
          </a:p>
          <a:p>
            <a:r>
              <a:rPr lang="en-GB" sz="2400" dirty="0">
                <a:latin typeface="Cambria" panose="02040503050406030204" pitchFamily="18" charset="0"/>
              </a:rPr>
              <a:t>‘disruptive and destructive public diplomacy strategies’: aiming to “probe points of weakness,” “exploit wedge issues,” “redefine the terms of the debate,” “create a counter-narrative,” “galvanize allies,” “divide, co-opt, or marginalize opponents”, “sow confusion, fear and panic” through disinformation, “encourage dissention and defection” and “isolate enemies”.</a:t>
            </a:r>
          </a:p>
          <a:p>
            <a:r>
              <a:rPr lang="en-GB" sz="2400" dirty="0">
                <a:latin typeface="Cambria" panose="02040503050406030204" pitchFamily="18" charset="0"/>
              </a:rPr>
              <a:t>‘malign’ or ‘malicious influence’ (Shekhovtsov): “influence that directly or indirectly subverts and undermines European values and democratic institutions”. </a:t>
            </a:r>
          </a:p>
          <a:p>
            <a:pPr marL="137160" indent="0">
              <a:buNone/>
            </a:pPr>
            <a:endParaRPr lang="en-GB" sz="1900" dirty="0">
              <a:latin typeface="Cambria" panose="02040503050406030204" pitchFamily="18" charset="0"/>
            </a:endParaRPr>
          </a:p>
          <a:p>
            <a:pPr marL="137160" indent="0">
              <a:buNone/>
            </a:pPr>
            <a:r>
              <a:rPr lang="en-GB" sz="1900" dirty="0">
                <a:latin typeface="Cambria" panose="02040503050406030204" pitchFamily="18" charset="0"/>
              </a:rPr>
              <a:t>Note the link in French between ‘</a:t>
            </a:r>
            <a:r>
              <a:rPr lang="en-GB" sz="1900" dirty="0" err="1">
                <a:latin typeface="Cambria" panose="02040503050406030204" pitchFamily="18" charset="0"/>
              </a:rPr>
              <a:t>maligne</a:t>
            </a:r>
            <a:r>
              <a:rPr lang="en-GB" sz="1900" dirty="0">
                <a:latin typeface="Cambria" panose="02040503050406030204" pitchFamily="18" charset="0"/>
              </a:rPr>
              <a:t>’ and ‘</a:t>
            </a:r>
            <a:r>
              <a:rPr lang="en-GB" sz="1900" dirty="0" err="1">
                <a:latin typeface="Cambria" panose="02040503050406030204" pitchFamily="18" charset="0"/>
              </a:rPr>
              <a:t>malin</a:t>
            </a:r>
            <a:r>
              <a:rPr lang="en-GB" sz="1900" dirty="0">
                <a:latin typeface="Cambria" panose="02040503050406030204" pitchFamily="18" charset="0"/>
              </a:rPr>
              <a:t>’ (cunning, underhand,  deceptive, furtive, malicious, malevolent). Note too that ‘mischief’ is historically the negative of ‘achieve’, implying realizing ambitions in a corrupt, devious, underhand, illegal way.</a:t>
            </a:r>
          </a:p>
        </p:txBody>
      </p:sp>
      <p:pic>
        <p:nvPicPr>
          <p:cNvPr id="4" name="Audio 3">
            <a:hlinkClick r:id="" action="ppaction://media"/>
            <a:extLst>
              <a:ext uri="{FF2B5EF4-FFF2-40B4-BE49-F238E27FC236}">
                <a16:creationId xmlns:a16="http://schemas.microsoft.com/office/drawing/2014/main" id="{C3231693-FCD5-0C46-A2E2-CDB15DED3B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76730590"/>
      </p:ext>
    </p:extLst>
  </p:cSld>
  <p:clrMapOvr>
    <a:masterClrMapping/>
  </p:clrMapOvr>
  <mc:AlternateContent xmlns:mc="http://schemas.openxmlformats.org/markup-compatibility/2006" xmlns:p14="http://schemas.microsoft.com/office/powerpoint/2010/main">
    <mc:Choice Requires="p14">
      <p:transition spd="slow" p14:dur="2000" advTm="257275"/>
    </mc:Choice>
    <mc:Fallback xmlns="">
      <p:transition spd="slow" advTm="257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D9FA-B4A1-8F4B-8551-974DF4B88F4F}"/>
              </a:ext>
            </a:extLst>
          </p:cNvPr>
          <p:cNvSpPr>
            <a:spLocks noGrp="1"/>
          </p:cNvSpPr>
          <p:nvPr>
            <p:ph type="title"/>
          </p:nvPr>
        </p:nvSpPr>
        <p:spPr>
          <a:xfrm>
            <a:off x="0" y="274638"/>
            <a:ext cx="8964488" cy="1143000"/>
          </a:xfrm>
        </p:spPr>
        <p:txBody>
          <a:bodyPr>
            <a:normAutofit fontScale="90000"/>
          </a:bodyPr>
          <a:lstStyle/>
          <a:p>
            <a:r>
              <a:rPr lang="en-GB" sz="2700" dirty="0">
                <a:latin typeface="Cambria" panose="02040503050406030204" pitchFamily="18" charset="0"/>
              </a:rPr>
              <a:t>Other approaches: Putin as a Machiavellian politician</a:t>
            </a:r>
            <a:br>
              <a:rPr lang="en-GB" sz="2800" dirty="0">
                <a:latin typeface="Cambria" panose="02040503050406030204" pitchFamily="18" charset="0"/>
              </a:rPr>
            </a:br>
            <a:r>
              <a:rPr lang="en-GB" sz="2000" i="1" dirty="0">
                <a:latin typeface="Cambria" panose="02040503050406030204" pitchFamily="18" charset="0"/>
              </a:rPr>
              <a:t>The Prince</a:t>
            </a:r>
            <a:r>
              <a:rPr lang="en-GB" sz="2000" dirty="0">
                <a:latin typeface="Cambria" panose="02040503050406030204" pitchFamily="18" charset="0"/>
              </a:rPr>
              <a:t>, XVIII  ‘Concerning the way in which princes should keep faith’. </a:t>
            </a:r>
            <a:br>
              <a:rPr lang="en-GB" sz="2000" dirty="0">
                <a:latin typeface="Cambria" panose="02040503050406030204" pitchFamily="18" charset="0"/>
              </a:rPr>
            </a:br>
            <a:endParaRPr lang="en-GB" sz="2800" dirty="0">
              <a:latin typeface="Cambria" panose="02040503050406030204" pitchFamily="18" charset="0"/>
            </a:endParaRPr>
          </a:p>
        </p:txBody>
      </p:sp>
      <p:sp>
        <p:nvSpPr>
          <p:cNvPr id="3" name="Content Placeholder 2">
            <a:extLst>
              <a:ext uri="{FF2B5EF4-FFF2-40B4-BE49-F238E27FC236}">
                <a16:creationId xmlns:a16="http://schemas.microsoft.com/office/drawing/2014/main" id="{9B002F4D-17BE-C247-8313-6D68EAADA630}"/>
              </a:ext>
            </a:extLst>
          </p:cNvPr>
          <p:cNvSpPr>
            <a:spLocks noGrp="1"/>
          </p:cNvSpPr>
          <p:nvPr>
            <p:ph idx="1"/>
          </p:nvPr>
        </p:nvSpPr>
        <p:spPr>
          <a:xfrm>
            <a:off x="107504" y="1052736"/>
            <a:ext cx="8856984" cy="5904656"/>
          </a:xfrm>
        </p:spPr>
        <p:txBody>
          <a:bodyPr>
            <a:normAutofit fontScale="85000" lnSpcReduction="10000"/>
          </a:bodyPr>
          <a:lstStyle/>
          <a:p>
            <a:pPr marL="137160" indent="0">
              <a:buNone/>
            </a:pPr>
            <a:r>
              <a:rPr lang="en-GB" dirty="0">
                <a:latin typeface="Cambria" panose="02040503050406030204" pitchFamily="18" charset="0"/>
              </a:rPr>
              <a:t>A prince, therefore, being compelled knowingly to adopt the beast, ought to choose the fox and the lion; because the lion cannot defend himself against snares and the fox cannot defend himself against wolves. Therefore, it is necessary to be a fox to discover the snares and a lion to terrify the wolves. Those who rely simply on the lion do not understand what they are about. Therefore a wise lord cannot, nor ought he to, keep faith when such observance may be turned against him, and when the reasons that caused him to pledge it exist no longer. </a:t>
            </a:r>
          </a:p>
          <a:p>
            <a:pPr marL="137160" indent="0">
              <a:buNone/>
            </a:pPr>
            <a:r>
              <a:rPr lang="en-GB" dirty="0">
                <a:latin typeface="Cambria" panose="02040503050406030204" pitchFamily="18" charset="0"/>
              </a:rPr>
              <a:t>If men were entirely good this precept would not hold, but because they are bad, and will not keep faith with you, you too are not bound to observe it with them:…he who has known best how to employ the fox has succeeded best. But it is necessary to know well how to disguise this characteristic, and to be a great pretender and dissembler; and men are so simple, and so subject to present necessities, that he who seeks to deceive will always find someone who will allow himself to be deceived.</a:t>
            </a:r>
          </a:p>
        </p:txBody>
      </p:sp>
      <p:pic>
        <p:nvPicPr>
          <p:cNvPr id="4" name="Audio 3">
            <a:hlinkClick r:id="" action="ppaction://media"/>
            <a:extLst>
              <a:ext uri="{FF2B5EF4-FFF2-40B4-BE49-F238E27FC236}">
                <a16:creationId xmlns:a16="http://schemas.microsoft.com/office/drawing/2014/main" id="{6A3A570E-0D61-B947-89E2-EBA97A7219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10972563"/>
      </p:ext>
    </p:extLst>
  </p:cSld>
  <p:clrMapOvr>
    <a:masterClrMapping/>
  </p:clrMapOvr>
  <mc:AlternateContent xmlns:mc="http://schemas.openxmlformats.org/markup-compatibility/2006" xmlns:p14="http://schemas.microsoft.com/office/powerpoint/2010/main">
    <mc:Choice Requires="p14">
      <p:transition spd="slow" p14:dur="2000" advTm="239552"/>
    </mc:Choice>
    <mc:Fallback xmlns="">
      <p:transition spd="slow" advTm="23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E3F0-28B0-1348-929C-A858649125E3}"/>
              </a:ext>
            </a:extLst>
          </p:cNvPr>
          <p:cNvSpPr>
            <a:spLocks noGrp="1"/>
          </p:cNvSpPr>
          <p:nvPr>
            <p:ph type="title"/>
          </p:nvPr>
        </p:nvSpPr>
        <p:spPr/>
        <p:txBody>
          <a:bodyPr>
            <a:normAutofit/>
          </a:bodyPr>
          <a:lstStyle/>
          <a:p>
            <a:r>
              <a:rPr lang="en-GB" sz="3200" dirty="0">
                <a:latin typeface="Cambria" panose="02040503050406030204" pitchFamily="18" charset="0"/>
              </a:rPr>
              <a:t>Picture of Niccolò Machiavelli</a:t>
            </a:r>
          </a:p>
        </p:txBody>
      </p:sp>
      <p:pic>
        <p:nvPicPr>
          <p:cNvPr id="7170" name="Picture 2" descr="Niccolò Machiavelli - Wikipedia">
            <a:extLst>
              <a:ext uri="{FF2B5EF4-FFF2-40B4-BE49-F238E27FC236}">
                <a16:creationId xmlns:a16="http://schemas.microsoft.com/office/drawing/2014/main" id="{2961BA7D-3910-AE42-A2EB-759E5F57500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41561" y="1600200"/>
            <a:ext cx="3660878" cy="47085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64A495E-077A-4B48-8DED-B57B3BA23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8206006"/>
      </p:ext>
    </p:extLst>
  </p:cSld>
  <p:clrMapOvr>
    <a:masterClrMapping/>
  </p:clrMapOvr>
  <mc:AlternateContent xmlns:mc="http://schemas.openxmlformats.org/markup-compatibility/2006" xmlns:p14="http://schemas.microsoft.com/office/powerpoint/2010/main">
    <mc:Choice Requires="p14">
      <p:transition spd="slow" p14:dur="2000" advTm="10387"/>
    </mc:Choice>
    <mc:Fallback xmlns="">
      <p:transition spd="slow" advTm="1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F88C-B14D-5C4F-BFC6-39DC48EA1803}"/>
              </a:ext>
            </a:extLst>
          </p:cNvPr>
          <p:cNvSpPr>
            <a:spLocks noGrp="1"/>
          </p:cNvSpPr>
          <p:nvPr>
            <p:ph type="title"/>
          </p:nvPr>
        </p:nvSpPr>
        <p:spPr/>
        <p:txBody>
          <a:bodyPr>
            <a:normAutofit fontScale="90000"/>
          </a:bodyPr>
          <a:lstStyle/>
          <a:p>
            <a:br>
              <a:rPr lang="en-GB" dirty="0">
                <a:latin typeface="Cambria" panose="02040503050406030204" pitchFamily="18" charset="0"/>
              </a:rPr>
            </a:br>
            <a:r>
              <a:rPr lang="en-GB" sz="2700" dirty="0">
                <a:solidFill>
                  <a:schemeClr val="tx1"/>
                </a:solidFill>
                <a:latin typeface="Cambria" panose="02040503050406030204" pitchFamily="18" charset="0"/>
                <a:hlinkClick r:id="rId4" tooltip="MACHIAVELLI’S THIRTEEN RULES FOR THE SUCCESSFUL RULER – TWO  VLADIMIR PUTIN DID LEARN; ELEVEN HE DIDN’T, NOT YET">
                  <a:extLst>
                    <a:ext uri="{A12FA001-AC4F-418D-AE19-62706E023703}">
                      <ahyp:hlinkClr xmlns:ahyp="http://schemas.microsoft.com/office/drawing/2018/hyperlinkcolor" val="tx"/>
                    </a:ext>
                  </a:extLst>
                </a:hlinkClick>
              </a:rPr>
              <a:t>MACHIAVELLI’S THIRTEEN RULES FOR THE SUCCESSFUL RULER – TWO VLADIMIR PUTIN DID LEARN; ELEVEN HE DIDN’T, NOT </a:t>
            </a:r>
            <a:r>
              <a:rPr lang="en-GB" dirty="0">
                <a:solidFill>
                  <a:schemeClr val="tx1"/>
                </a:solidFill>
                <a:latin typeface="Cambria" panose="02040503050406030204" pitchFamily="18" charset="0"/>
                <a:hlinkClick r:id="rId4" tooltip="MACHIAVELLI’S THIRTEEN RULES FOR THE SUCCESSFUL RULER – TWO  VLADIMIR PUTIN DID LEARN; ELEVEN HE DIDN’T, NOT YET">
                  <a:extLst>
                    <a:ext uri="{A12FA001-AC4F-418D-AE19-62706E023703}">
                      <ahyp:hlinkClr xmlns:ahyp="http://schemas.microsoft.com/office/drawing/2018/hyperlinkcolor" val="tx"/>
                    </a:ext>
                  </a:extLst>
                </a:hlinkClick>
              </a:rPr>
              <a:t>YET</a:t>
            </a:r>
            <a:br>
              <a:rPr lang="en-GB" dirty="0">
                <a:solidFill>
                  <a:schemeClr val="tx1"/>
                </a:solidFill>
                <a:latin typeface="Cambria" panose="02040503050406030204" pitchFamily="18" charset="0"/>
              </a:rPr>
            </a:br>
            <a:r>
              <a:rPr lang="en-GB" sz="2000" dirty="0">
                <a:solidFill>
                  <a:schemeClr val="tx1"/>
                </a:solidFill>
                <a:latin typeface="Cambria" panose="02040503050406030204" pitchFamily="18" charset="0"/>
              </a:rPr>
              <a:t>http://</a:t>
            </a:r>
            <a:r>
              <a:rPr lang="en-GB" sz="2000" dirty="0" err="1">
                <a:solidFill>
                  <a:schemeClr val="tx1"/>
                </a:solidFill>
                <a:latin typeface="Cambria" panose="02040503050406030204" pitchFamily="18" charset="0"/>
              </a:rPr>
              <a:t>johnhelmer.net</a:t>
            </a:r>
            <a:r>
              <a:rPr lang="en-GB" sz="2000" dirty="0">
                <a:solidFill>
                  <a:schemeClr val="tx1"/>
                </a:solidFill>
                <a:latin typeface="Cambria" panose="02040503050406030204" pitchFamily="18" charset="0"/>
              </a:rPr>
              <a:t>/machiavellis-thirteen-rules-for-the-successful-ruler-two-vladimir-putin-did-learn-eleven-he-didnt-not-yet/</a:t>
            </a:r>
            <a:endParaRPr lang="en-GB" dirty="0">
              <a:solidFill>
                <a:schemeClr val="tx1"/>
              </a:solidFill>
              <a:latin typeface="Cambria" panose="02040503050406030204" pitchFamily="18" charset="0"/>
            </a:endParaRPr>
          </a:p>
        </p:txBody>
      </p:sp>
      <p:pic>
        <p:nvPicPr>
          <p:cNvPr id="8194" name="Picture 2">
            <a:extLst>
              <a:ext uri="{FF2B5EF4-FFF2-40B4-BE49-F238E27FC236}">
                <a16:creationId xmlns:a16="http://schemas.microsoft.com/office/drawing/2014/main" id="{10F976E3-1857-CC4E-9A5F-A696808D498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60450" y="2204864"/>
            <a:ext cx="7023100" cy="3987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8E6042A-ACCA-A74B-9D65-812CB94F56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04515792"/>
      </p:ext>
    </p:extLst>
  </p:cSld>
  <p:clrMapOvr>
    <a:masterClrMapping/>
  </p:clrMapOvr>
  <mc:AlternateContent xmlns:mc="http://schemas.openxmlformats.org/markup-compatibility/2006" xmlns:p14="http://schemas.microsoft.com/office/powerpoint/2010/main">
    <mc:Choice Requires="p14">
      <p:transition spd="slow" p14:dur="2000" advTm="14435"/>
    </mc:Choice>
    <mc:Fallback xmlns="">
      <p:transition spd="slow" advTm="1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CCB4-8191-984F-9F6C-1890A42072F8}"/>
              </a:ext>
            </a:extLst>
          </p:cNvPr>
          <p:cNvSpPr>
            <a:spLocks noGrp="1"/>
          </p:cNvSpPr>
          <p:nvPr>
            <p:ph type="title"/>
          </p:nvPr>
        </p:nvSpPr>
        <p:spPr>
          <a:xfrm>
            <a:off x="457200" y="274638"/>
            <a:ext cx="8229600" cy="562074"/>
          </a:xfrm>
        </p:spPr>
        <p:txBody>
          <a:bodyPr>
            <a:noAutofit/>
          </a:bodyPr>
          <a:lstStyle/>
          <a:p>
            <a:r>
              <a:rPr lang="en-GB" sz="2800" dirty="0">
                <a:latin typeface="Cambria" panose="02040503050406030204" pitchFamily="18" charset="0"/>
              </a:rPr>
              <a:t>But should we see Putin as a ‘Machiavellian’ politician in a democratic age?</a:t>
            </a:r>
          </a:p>
        </p:txBody>
      </p:sp>
      <p:sp>
        <p:nvSpPr>
          <p:cNvPr id="3" name="Content Placeholder 2">
            <a:extLst>
              <a:ext uri="{FF2B5EF4-FFF2-40B4-BE49-F238E27FC236}">
                <a16:creationId xmlns:a16="http://schemas.microsoft.com/office/drawing/2014/main" id="{60236D2E-F15A-C143-A23B-32F5FD1C3F71}"/>
              </a:ext>
            </a:extLst>
          </p:cNvPr>
          <p:cNvSpPr>
            <a:spLocks noGrp="1"/>
          </p:cNvSpPr>
          <p:nvPr>
            <p:ph idx="1"/>
          </p:nvPr>
        </p:nvSpPr>
        <p:spPr>
          <a:xfrm>
            <a:off x="0" y="980728"/>
            <a:ext cx="9036496" cy="5877272"/>
          </a:xfrm>
        </p:spPr>
        <p:txBody>
          <a:bodyPr>
            <a:normAutofit fontScale="77500" lnSpcReduction="20000"/>
          </a:bodyPr>
          <a:lstStyle/>
          <a:p>
            <a:pPr>
              <a:buFont typeface="Wingdings" pitchFamily="2" charset="2"/>
              <a:buChar char="q"/>
            </a:pPr>
            <a:r>
              <a:rPr lang="en-GB" dirty="0">
                <a:latin typeface="Cambria" panose="02040503050406030204" pitchFamily="18" charset="0"/>
              </a:rPr>
              <a:t>The central character of </a:t>
            </a:r>
            <a:r>
              <a:rPr lang="en-GB" i="1" dirty="0">
                <a:latin typeface="Cambria" panose="02040503050406030204" pitchFamily="18" charset="0"/>
              </a:rPr>
              <a:t>The White Devil </a:t>
            </a:r>
            <a:r>
              <a:rPr lang="en-GB" dirty="0">
                <a:latin typeface="Cambria" panose="02040503050406030204" pitchFamily="18" charset="0"/>
              </a:rPr>
              <a:t>(1612), a tragedy in five acts by John Webster set in late 16</a:t>
            </a:r>
            <a:r>
              <a:rPr lang="en-GB" baseline="30000" dirty="0">
                <a:latin typeface="Cambria" panose="02040503050406030204" pitchFamily="18" charset="0"/>
              </a:rPr>
              <a:t>th</a:t>
            </a:r>
            <a:r>
              <a:rPr lang="en-GB" dirty="0">
                <a:latin typeface="Cambria" panose="02040503050406030204" pitchFamily="18" charset="0"/>
              </a:rPr>
              <a:t> century Italy, focuses on the Machiavellian machinations of a group of ambitious men, notably Francisco de Medici, who uses treachery, subterfuge, covert violence and devious methods rather than open confrontation with his enemies to achieve his ends. </a:t>
            </a:r>
          </a:p>
          <a:p>
            <a:pPr>
              <a:buFont typeface="Wingdings" pitchFamily="2" charset="2"/>
              <a:buChar char="q"/>
            </a:pPr>
            <a:r>
              <a:rPr lang="en-GB" dirty="0">
                <a:latin typeface="Cambria" panose="02040503050406030204" pitchFamily="18" charset="0"/>
              </a:rPr>
              <a:t>This portrait of all-pervasive intrigue and corruption is typical of politics in late Renaissance and early modern European society</a:t>
            </a:r>
          </a:p>
          <a:p>
            <a:pPr>
              <a:buFont typeface="Wingdings" pitchFamily="2" charset="2"/>
              <a:buChar char="q"/>
            </a:pPr>
            <a:r>
              <a:rPr lang="en-GB" dirty="0">
                <a:latin typeface="Cambria" panose="02040503050406030204" pitchFamily="18" charset="0"/>
              </a:rPr>
              <a:t>But Putin’s Russia operates in a modern international arena where, after the collapse of the USSR, at least in principle it could have adopted ‘rational’ Enlightenment, democratic principles and participated in transparent global institutions based on universal humanistic values as formulated by the UN.</a:t>
            </a:r>
          </a:p>
          <a:p>
            <a:pPr>
              <a:buFont typeface="Wingdings" pitchFamily="2" charset="2"/>
              <a:buChar char="q"/>
            </a:pPr>
            <a:r>
              <a:rPr lang="en-GB" dirty="0">
                <a:latin typeface="Cambria" panose="02040503050406030204" pitchFamily="18" charset="0"/>
              </a:rPr>
              <a:t>So we need to probe further into the psychology behind Putin’s perpetuation of the KGB’s covert operations and “dirty tricks”. What drives Putin’s constant recourse to underhand, devious, illusionist, covertly criminal tactics, sometimes involving murder and mass crimes against humanity, to undermine the West and silence alleged enemies of Russia at home and abroad? </a:t>
            </a:r>
          </a:p>
          <a:p>
            <a:pPr>
              <a:buFont typeface="Wingdings" pitchFamily="2" charset="2"/>
              <a:buChar char="q"/>
            </a:pPr>
            <a:r>
              <a:rPr lang="en-GB" dirty="0">
                <a:latin typeface="Cambria" panose="02040503050406030204" pitchFamily="18" charset="0"/>
              </a:rPr>
              <a:t>We can follow the clue of ‘resentment’</a:t>
            </a:r>
          </a:p>
        </p:txBody>
      </p:sp>
      <p:pic>
        <p:nvPicPr>
          <p:cNvPr id="4" name="Audio 3">
            <a:hlinkClick r:id="" action="ppaction://media"/>
            <a:extLst>
              <a:ext uri="{FF2B5EF4-FFF2-40B4-BE49-F238E27FC236}">
                <a16:creationId xmlns:a16="http://schemas.microsoft.com/office/drawing/2014/main" id="{D184D8D0-C52F-9A44-9FA8-C3E590DBC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86447996"/>
      </p:ext>
    </p:extLst>
  </p:cSld>
  <p:clrMapOvr>
    <a:masterClrMapping/>
  </p:clrMapOvr>
  <mc:AlternateContent xmlns:mc="http://schemas.openxmlformats.org/markup-compatibility/2006" xmlns:p14="http://schemas.microsoft.com/office/powerpoint/2010/main">
    <mc:Choice Requires="p14">
      <p:transition spd="slow" p14:dur="2000" advTm="205482"/>
    </mc:Choice>
    <mc:Fallback xmlns="">
      <p:transition spd="slow" advTm="20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CE1A-8A16-E248-9E19-738D0925383F}"/>
              </a:ext>
            </a:extLst>
          </p:cNvPr>
          <p:cNvSpPr>
            <a:spLocks noGrp="1"/>
          </p:cNvSpPr>
          <p:nvPr>
            <p:ph type="title"/>
          </p:nvPr>
        </p:nvSpPr>
        <p:spPr>
          <a:xfrm>
            <a:off x="251520" y="0"/>
            <a:ext cx="8568952" cy="1124744"/>
          </a:xfrm>
        </p:spPr>
        <p:txBody>
          <a:bodyPr>
            <a:noAutofit/>
          </a:bodyPr>
          <a:lstStyle/>
          <a:p>
            <a:r>
              <a:rPr lang="en-GB" sz="2000" dirty="0">
                <a:latin typeface="Cambria" panose="02040503050406030204" pitchFamily="18" charset="0"/>
              </a:rPr>
              <a:t>Two fictional treatments of ‘malign influence’ in asymmetric power relationships rooted in traumatic humiliation and pathological resentment/thirst for vengeance</a:t>
            </a:r>
          </a:p>
        </p:txBody>
      </p:sp>
      <p:sp>
        <p:nvSpPr>
          <p:cNvPr id="3" name="Content Placeholder 2">
            <a:extLst>
              <a:ext uri="{FF2B5EF4-FFF2-40B4-BE49-F238E27FC236}">
                <a16:creationId xmlns:a16="http://schemas.microsoft.com/office/drawing/2014/main" id="{A4892564-D111-BB4D-AECF-5A3D21D41300}"/>
              </a:ext>
            </a:extLst>
          </p:cNvPr>
          <p:cNvSpPr>
            <a:spLocks noGrp="1"/>
          </p:cNvSpPr>
          <p:nvPr>
            <p:ph idx="1"/>
          </p:nvPr>
        </p:nvSpPr>
        <p:spPr>
          <a:xfrm>
            <a:off x="0" y="1124744"/>
            <a:ext cx="8964488" cy="5733256"/>
          </a:xfrm>
        </p:spPr>
        <p:txBody>
          <a:bodyPr>
            <a:normAutofit fontScale="92500" lnSpcReduction="20000"/>
          </a:bodyPr>
          <a:lstStyle/>
          <a:p>
            <a:r>
              <a:rPr lang="en-GB" sz="2000" dirty="0">
                <a:latin typeface="Cambria" panose="02040503050406030204" pitchFamily="18" charset="0"/>
              </a:rPr>
              <a:t>Shakespeare’s Iago in </a:t>
            </a:r>
            <a:r>
              <a:rPr lang="en-GB" sz="2000" i="1" dirty="0">
                <a:latin typeface="Cambria" panose="02040503050406030204" pitchFamily="18" charset="0"/>
              </a:rPr>
              <a:t>Othello</a:t>
            </a:r>
            <a:r>
              <a:rPr lang="en-GB" sz="2000" dirty="0">
                <a:latin typeface="Cambria" panose="02040503050406030204" pitchFamily="18" charset="0"/>
              </a:rPr>
              <a:t> centres on “a Machiavellian schemer and manipulator” whose resentment stems from his conviction that “he has been unfairly passed over for promotion to the rank of Othello's lieutenant in favour of Michael Cassio. Iago plots to manipulate Othello into demoting Cassio, and thereafter to bring about the downfall of Othello himself”.</a:t>
            </a:r>
          </a:p>
          <a:p>
            <a:r>
              <a:rPr lang="en-GB" sz="2000" i="1" dirty="0">
                <a:latin typeface="Cambria" panose="02040503050406030204" pitchFamily="18" charset="0"/>
              </a:rPr>
              <a:t>The Joker </a:t>
            </a:r>
            <a:r>
              <a:rPr lang="en-GB" sz="2000" dirty="0">
                <a:latin typeface="Cambria" panose="02040503050406030204" pitchFamily="18" charset="0"/>
              </a:rPr>
              <a:t>(film): studies how Arthur Fleck, a lonely, fragile, but initially compassionate individual suffers bullying, marginalization, public humiliation and ridicule, and unfair dismissal in circumstances of acute social deprivation and cruelty. </a:t>
            </a:r>
          </a:p>
          <a:p>
            <a:r>
              <a:rPr lang="en-GB" sz="2000" dirty="0">
                <a:latin typeface="Cambria" panose="02040503050406030204" pitchFamily="18" charset="0"/>
              </a:rPr>
              <a:t>The consequent identity crisis and mounting paranoia lead him to forge a sociopathic alter ego prepared to use deception, disguise, deviousness and random acts of murderous violence to enact his mounting hatred of those who ‘fit’/belong in  society, which by the end triggers a wave of nihilistic rioting against the system. </a:t>
            </a:r>
          </a:p>
          <a:p>
            <a:r>
              <a:rPr lang="en-GB" sz="2000" dirty="0">
                <a:latin typeface="Cambria" panose="02040503050406030204" pitchFamily="18" charset="0"/>
              </a:rPr>
              <a:t>This ‘prequel’ highlights the link between socially inflicted trauma &gt; resentment and the evolution of the Joker avatar who will go on to be so devious, sadistic, malignant and nihilistically destructive in his private war against the ‘good’ of Batman and Gotham in the film franchise, driven by his hatred of Batman and his desire to unleash total chaos.</a:t>
            </a:r>
          </a:p>
          <a:p>
            <a:r>
              <a:rPr lang="en-GB" sz="2000" dirty="0">
                <a:latin typeface="Cambria" panose="02040503050406030204" pitchFamily="18" charset="0"/>
              </a:rPr>
              <a:t>The Joker’s final personality of socio-pathological prankster corresponds to the dark, ‘Shadow’ aspect of the Jungian archetype of the Jester as fool, trickster, prankster, practical joker embodied in the ‘evil clown’ motif recurrent in horror films.</a:t>
            </a:r>
          </a:p>
        </p:txBody>
      </p:sp>
      <p:pic>
        <p:nvPicPr>
          <p:cNvPr id="4" name="Audio 3">
            <a:hlinkClick r:id="" action="ppaction://media"/>
            <a:extLst>
              <a:ext uri="{FF2B5EF4-FFF2-40B4-BE49-F238E27FC236}">
                <a16:creationId xmlns:a16="http://schemas.microsoft.com/office/drawing/2014/main" id="{9C0390DB-14B9-004F-B947-3E96F57819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42636400"/>
      </p:ext>
    </p:extLst>
  </p:cSld>
  <p:clrMapOvr>
    <a:masterClrMapping/>
  </p:clrMapOvr>
  <mc:AlternateContent xmlns:mc="http://schemas.openxmlformats.org/markup-compatibility/2006" xmlns:p14="http://schemas.microsoft.com/office/powerpoint/2010/main">
    <mc:Choice Requires="p14">
      <p:transition spd="slow" p14:dur="2000" advTm="393989"/>
    </mc:Choice>
    <mc:Fallback xmlns="">
      <p:transition spd="slow" advTm="39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0997-5139-E647-8C50-AFE7EBE604F0}"/>
              </a:ext>
            </a:extLst>
          </p:cNvPr>
          <p:cNvSpPr>
            <a:spLocks noGrp="1"/>
          </p:cNvSpPr>
          <p:nvPr>
            <p:ph type="title"/>
          </p:nvPr>
        </p:nvSpPr>
        <p:spPr>
          <a:xfrm>
            <a:off x="0" y="-387424"/>
            <a:ext cx="9144000" cy="1805062"/>
          </a:xfrm>
        </p:spPr>
        <p:txBody>
          <a:bodyPr>
            <a:noAutofit/>
          </a:bodyPr>
          <a:lstStyle/>
          <a:p>
            <a:r>
              <a:rPr lang="en-GB" sz="2400" dirty="0">
                <a:latin typeface="Cambria" panose="02040503050406030204" pitchFamily="18" charset="0"/>
              </a:rPr>
              <a:t>Iago (‘crazy fool, psychopathic racist, or evil genius?’)</a:t>
            </a:r>
            <a:br>
              <a:rPr lang="en-GB" sz="2400" dirty="0">
                <a:latin typeface="Cambria" panose="02040503050406030204" pitchFamily="18" charset="0"/>
              </a:rPr>
            </a:br>
            <a:r>
              <a:rPr lang="en-GB" sz="2400" dirty="0">
                <a:latin typeface="Cambria" panose="02040503050406030204" pitchFamily="18" charset="0"/>
              </a:rPr>
              <a:t>The Joker (sociopath or nemesis of an uncaring society?)</a:t>
            </a:r>
          </a:p>
        </p:txBody>
      </p:sp>
      <p:pic>
        <p:nvPicPr>
          <p:cNvPr id="8194" name="Picture 2" descr="Is it time for a black Iago? - Reviewing Shakespeare">
            <a:extLst>
              <a:ext uri="{FF2B5EF4-FFF2-40B4-BE49-F238E27FC236}">
                <a16:creationId xmlns:a16="http://schemas.microsoft.com/office/drawing/2014/main" id="{2DC08A09-272F-F44D-A7C2-8EC567BABF0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79077" y="1268760"/>
            <a:ext cx="4585846" cy="2484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Jokers, Ranked - The New York Times">
            <a:extLst>
              <a:ext uri="{FF2B5EF4-FFF2-40B4-BE49-F238E27FC236}">
                <a16:creationId xmlns:a16="http://schemas.microsoft.com/office/drawing/2014/main" id="{8B6BE4F3-05C0-9148-9F6A-4F70E9BCD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077" y="3909526"/>
            <a:ext cx="4585846" cy="25795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109BC9C-2EF3-3940-A527-A787581DC6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3031981"/>
      </p:ext>
    </p:extLst>
  </p:cSld>
  <p:clrMapOvr>
    <a:masterClrMapping/>
  </p:clrMapOvr>
  <mc:AlternateContent xmlns:mc="http://schemas.openxmlformats.org/markup-compatibility/2006" xmlns:p14="http://schemas.microsoft.com/office/powerpoint/2010/main">
    <mc:Choice Requires="p14">
      <p:transition spd="slow" p14:dur="2000" advTm="20971"/>
    </mc:Choice>
    <mc:Fallback xmlns="">
      <p:transition spd="slow" advTm="2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FDA1-0887-B44D-9632-94FFD6E734F7}"/>
              </a:ext>
            </a:extLst>
          </p:cNvPr>
          <p:cNvSpPr>
            <a:spLocks noGrp="1"/>
          </p:cNvSpPr>
          <p:nvPr>
            <p:ph type="title"/>
          </p:nvPr>
        </p:nvSpPr>
        <p:spPr/>
        <p:txBody>
          <a:bodyPr>
            <a:noAutofit/>
          </a:bodyPr>
          <a:lstStyle/>
          <a:p>
            <a:r>
              <a:rPr lang="en-GB" sz="3200" dirty="0">
                <a:latin typeface="Cambria" panose="02040503050406030204" pitchFamily="18" charset="0"/>
              </a:rPr>
              <a:t>Some satirists have sensed the covert link with the film</a:t>
            </a:r>
          </a:p>
        </p:txBody>
      </p:sp>
      <p:pic>
        <p:nvPicPr>
          <p:cNvPr id="9218" name="Picture 2" descr="Vladimir-Putin-as-the-Joker-60329 | windycitizensports">
            <a:extLst>
              <a:ext uri="{FF2B5EF4-FFF2-40B4-BE49-F238E27FC236}">
                <a16:creationId xmlns:a16="http://schemas.microsoft.com/office/drawing/2014/main" id="{CCD85AD4-A454-A947-99C8-3BE4FF598F3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20399" y="1600200"/>
            <a:ext cx="6103202" cy="47085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90461F2-3D31-594F-9DA0-6B1886DC4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59508516"/>
      </p:ext>
    </p:extLst>
  </p:cSld>
  <p:clrMapOvr>
    <a:masterClrMapping/>
  </p:clrMapOvr>
  <mc:AlternateContent xmlns:mc="http://schemas.openxmlformats.org/markup-compatibility/2006" xmlns:p14="http://schemas.microsoft.com/office/powerpoint/2010/main">
    <mc:Choice Requires="p14">
      <p:transition spd="slow" p14:dur="2000" advTm="37501"/>
    </mc:Choice>
    <mc:Fallback xmlns="">
      <p:transition spd="slow" advTm="3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8E2F7A7-3C5F-1941-8F78-8BCFF0098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51215"/>
            <a:ext cx="3505200" cy="459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pporters of opposition activist Navalny shine mobile torches as they take part in an unsanctioned rally in Rostov On Don, Russia.">
            <a:extLst>
              <a:ext uri="{FF2B5EF4-FFF2-40B4-BE49-F238E27FC236}">
                <a16:creationId xmlns:a16="http://schemas.microsoft.com/office/drawing/2014/main" id="{7F6D4681-AF0C-0945-A3EB-C6091F89CB1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092480" y="3890665"/>
            <a:ext cx="480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D89F154-A034-BE4B-8BFF-1CFF70B157FC}"/>
              </a:ext>
            </a:extLst>
          </p:cNvPr>
          <p:cNvSpPr/>
          <p:nvPr/>
        </p:nvSpPr>
        <p:spPr>
          <a:xfrm>
            <a:off x="4211960" y="2967335"/>
            <a:ext cx="4680520" cy="923330"/>
          </a:xfrm>
          <a:prstGeom prst="rect">
            <a:avLst/>
          </a:prstGeom>
        </p:spPr>
        <p:txBody>
          <a:bodyPr wrap="square">
            <a:spAutoFit/>
          </a:bodyPr>
          <a:lstStyle/>
          <a:p>
            <a:pPr algn="ctr"/>
            <a:r>
              <a:rPr lang="en-GB" dirty="0">
                <a:latin typeface="Cambria" panose="02040503050406030204" pitchFamily="18" charset="0"/>
              </a:rPr>
              <a:t>With their leader in prison, Russia’s opposition is on the verge of being driven underground</a:t>
            </a:r>
          </a:p>
        </p:txBody>
      </p:sp>
      <p:pic>
        <p:nvPicPr>
          <p:cNvPr id="1030" name="Picture 6" descr="Russia expels Czech diplomats over spying row - BBC News">
            <a:extLst>
              <a:ext uri="{FF2B5EF4-FFF2-40B4-BE49-F238E27FC236}">
                <a16:creationId xmlns:a16="http://schemas.microsoft.com/office/drawing/2014/main" id="{51771B85-D561-D842-A4EF-F1AC08281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209550"/>
            <a:ext cx="3810000" cy="2146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456A63-93BC-A348-AE91-387CF7BBF474}"/>
              </a:ext>
            </a:extLst>
          </p:cNvPr>
          <p:cNvSpPr/>
          <p:nvPr/>
        </p:nvSpPr>
        <p:spPr>
          <a:xfrm>
            <a:off x="269046" y="218864"/>
            <a:ext cx="4086930" cy="1200329"/>
          </a:xfrm>
          <a:prstGeom prst="rect">
            <a:avLst/>
          </a:prstGeom>
        </p:spPr>
        <p:txBody>
          <a:bodyPr wrap="square">
            <a:spAutoFit/>
          </a:bodyPr>
          <a:lstStyle/>
          <a:p>
            <a:pPr algn="ctr"/>
            <a:r>
              <a:rPr lang="en-GB" dirty="0">
                <a:latin typeface="Cambria" panose="02040503050406030204" pitchFamily="18" charset="0"/>
              </a:rPr>
              <a:t>A Czech Explosion, Russian Agents, A Bulgarian Arms Dealer: The Recipe For A Major Spy Scandal In Central Europe </a:t>
            </a:r>
          </a:p>
        </p:txBody>
      </p:sp>
      <p:pic>
        <p:nvPicPr>
          <p:cNvPr id="8" name="Audio 7">
            <a:hlinkClick r:id="" action="ppaction://media"/>
            <a:extLst>
              <a:ext uri="{FF2B5EF4-FFF2-40B4-BE49-F238E27FC236}">
                <a16:creationId xmlns:a16="http://schemas.microsoft.com/office/drawing/2014/main" id="{F1214CEE-266A-FE46-AE0A-D6B73F3D28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83760022"/>
      </p:ext>
    </p:extLst>
  </p:cSld>
  <p:clrMapOvr>
    <a:masterClrMapping/>
  </p:clrMapOvr>
  <mc:AlternateContent xmlns:mc="http://schemas.openxmlformats.org/markup-compatibility/2006" xmlns:p14="http://schemas.microsoft.com/office/powerpoint/2010/main">
    <mc:Choice Requires="p14">
      <p:transition spd="slow" p14:dur="2000" advTm="60850"/>
    </mc:Choice>
    <mc:Fallback xmlns="">
      <p:transition spd="slow" advTm="6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DAE3-FD64-C14C-8773-FE15332B0426}"/>
              </a:ext>
            </a:extLst>
          </p:cNvPr>
          <p:cNvSpPr>
            <a:spLocks noGrp="1"/>
          </p:cNvSpPr>
          <p:nvPr>
            <p:ph type="title"/>
          </p:nvPr>
        </p:nvSpPr>
        <p:spPr>
          <a:xfrm>
            <a:off x="457200" y="0"/>
            <a:ext cx="8229600" cy="692696"/>
          </a:xfrm>
        </p:spPr>
        <p:txBody>
          <a:bodyPr>
            <a:noAutofit/>
          </a:bodyPr>
          <a:lstStyle/>
          <a:p>
            <a:r>
              <a:rPr lang="en-GB" sz="2800" dirty="0">
                <a:latin typeface="Cambria" panose="02040503050406030204" pitchFamily="18" charset="0"/>
              </a:rPr>
              <a:t>Nietzsche’s concept of </a:t>
            </a:r>
            <a:r>
              <a:rPr lang="en-GB" sz="2800" i="1" dirty="0">
                <a:latin typeface="Cambria" panose="02040503050406030204" pitchFamily="18" charset="0"/>
              </a:rPr>
              <a:t>ressentiment</a:t>
            </a:r>
          </a:p>
        </p:txBody>
      </p:sp>
      <p:sp>
        <p:nvSpPr>
          <p:cNvPr id="3" name="Content Placeholder 2">
            <a:extLst>
              <a:ext uri="{FF2B5EF4-FFF2-40B4-BE49-F238E27FC236}">
                <a16:creationId xmlns:a16="http://schemas.microsoft.com/office/drawing/2014/main" id="{11EF30E5-B90B-8B46-A0A7-992738916BA9}"/>
              </a:ext>
            </a:extLst>
          </p:cNvPr>
          <p:cNvSpPr>
            <a:spLocks noGrp="1"/>
          </p:cNvSpPr>
          <p:nvPr>
            <p:ph idx="1"/>
          </p:nvPr>
        </p:nvSpPr>
        <p:spPr>
          <a:xfrm>
            <a:off x="0" y="692696"/>
            <a:ext cx="8964488" cy="6165304"/>
          </a:xfrm>
        </p:spPr>
        <p:txBody>
          <a:bodyPr>
            <a:normAutofit lnSpcReduction="10000"/>
          </a:bodyPr>
          <a:lstStyle/>
          <a:p>
            <a:pPr lvl="0"/>
            <a:r>
              <a:rPr lang="en-GB" sz="2400" dirty="0">
                <a:latin typeface="Cambria" panose="02040503050406030204" pitchFamily="18" charset="0"/>
              </a:rPr>
              <a:t>In </a:t>
            </a:r>
            <a:r>
              <a:rPr lang="en-GB" sz="2400" i="1" dirty="0">
                <a:latin typeface="Cambria" panose="02040503050406030204" pitchFamily="18" charset="0"/>
              </a:rPr>
              <a:t>The Genealogy of Morals </a:t>
            </a:r>
            <a:r>
              <a:rPr lang="en-GB" sz="2400" dirty="0">
                <a:latin typeface="Cambria" panose="02040503050406030204" pitchFamily="18" charset="0"/>
              </a:rPr>
              <a:t>Nietzsche contrasts those who embody the Master Morality of the ‘higher Self’ or ‘higher human being’ (who live out their ‘will to power’ uninhibited by ‘weak’ ethical considerations based on a fictitious after life) with the ‘Slave Morality’ of those who suffer oppression at their hands and are impotent to challenge/confront them openly. </a:t>
            </a:r>
          </a:p>
          <a:p>
            <a:pPr lvl="0"/>
            <a:r>
              <a:rPr lang="en-GB" sz="2400" dirty="0">
                <a:latin typeface="Cambria" panose="02040503050406030204" pitchFamily="18" charset="0"/>
              </a:rPr>
              <a:t>To overcome a sense of inferiority, worthlessness and nihilism they invert the mythic categories of ‘good’ and ‘bad’, ‘higher’ and ‘lower’ and seek vengeance by developing an obsession with acts of vendetta and retribution that subvert the spiritual confidence, creativity, freedom and </a:t>
            </a:r>
            <a:r>
              <a:rPr lang="en-GB" sz="2400" i="1" dirty="0">
                <a:latin typeface="Cambria" panose="02040503050406030204" pitchFamily="18" charset="0"/>
              </a:rPr>
              <a:t>joie de vivre </a:t>
            </a:r>
            <a:r>
              <a:rPr lang="en-GB" sz="2400" dirty="0">
                <a:latin typeface="Cambria" panose="02040503050406030204" pitchFamily="18" charset="0"/>
              </a:rPr>
              <a:t>of the ‘masters’ and attempt to destroy their hegemony/self-belief/higher self. </a:t>
            </a:r>
          </a:p>
          <a:p>
            <a:pPr lvl="0"/>
            <a:r>
              <a:rPr lang="en-GB" sz="2400" dirty="0">
                <a:latin typeface="Cambria" panose="02040503050406030204" pitchFamily="18" charset="0"/>
              </a:rPr>
              <a:t>The hallmark of those driven by Slave Morality in their grudge war against (those who feel they belong) to a ‘higher’ category of humanity is ‘a persistent, corrosive emotional pattern of resentful hatred against their enemies which Nietzsche calls </a:t>
            </a:r>
            <a:r>
              <a:rPr lang="en-GB" sz="2400" i="1" dirty="0">
                <a:latin typeface="Cambria" panose="02040503050406030204" pitchFamily="18" charset="0"/>
              </a:rPr>
              <a:t>ressentiment</a:t>
            </a:r>
            <a:r>
              <a:rPr lang="en-GB" sz="2400" dirty="0">
                <a:latin typeface="Cambria" panose="02040503050406030204" pitchFamily="18" charset="0"/>
              </a:rPr>
              <a:t>’. https://</a:t>
            </a:r>
            <a:r>
              <a:rPr lang="en-GB" sz="2400" dirty="0" err="1">
                <a:latin typeface="Cambria" panose="02040503050406030204" pitchFamily="18" charset="0"/>
              </a:rPr>
              <a:t>plato.stanford.edu</a:t>
            </a:r>
            <a:r>
              <a:rPr lang="en-GB" sz="2400" dirty="0">
                <a:latin typeface="Cambria" panose="02040503050406030204" pitchFamily="18" charset="0"/>
              </a:rPr>
              <a:t>/entries/</a:t>
            </a:r>
            <a:r>
              <a:rPr lang="en-GB" sz="2400" dirty="0" err="1">
                <a:latin typeface="Cambria" panose="02040503050406030204" pitchFamily="18" charset="0"/>
              </a:rPr>
              <a:t>nietzsche</a:t>
            </a:r>
            <a:r>
              <a:rPr lang="en-GB" sz="2400" dirty="0">
                <a:latin typeface="Cambria" panose="02040503050406030204" pitchFamily="18" charset="0"/>
              </a:rPr>
              <a:t>/</a:t>
            </a:r>
          </a:p>
        </p:txBody>
      </p:sp>
      <p:pic>
        <p:nvPicPr>
          <p:cNvPr id="4" name="Audio 3">
            <a:hlinkClick r:id="" action="ppaction://media"/>
            <a:extLst>
              <a:ext uri="{FF2B5EF4-FFF2-40B4-BE49-F238E27FC236}">
                <a16:creationId xmlns:a16="http://schemas.microsoft.com/office/drawing/2014/main" id="{FC405A21-A093-E84E-B86B-324E0DB905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6516857"/>
      </p:ext>
    </p:extLst>
  </p:cSld>
  <p:clrMapOvr>
    <a:masterClrMapping/>
  </p:clrMapOvr>
  <mc:AlternateContent xmlns:mc="http://schemas.openxmlformats.org/markup-compatibility/2006" xmlns:p14="http://schemas.microsoft.com/office/powerpoint/2010/main">
    <mc:Choice Requires="p14">
      <p:transition spd="slow" p14:dur="2000" advTm="218769"/>
    </mc:Choice>
    <mc:Fallback xmlns="">
      <p:transition spd="slow" advTm="21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E9FD2-B68C-5F47-9EEA-7C060FA35B69}"/>
              </a:ext>
            </a:extLst>
          </p:cNvPr>
          <p:cNvSpPr>
            <a:spLocks noGrp="1"/>
          </p:cNvSpPr>
          <p:nvPr>
            <p:ph idx="1"/>
          </p:nvPr>
        </p:nvSpPr>
        <p:spPr>
          <a:xfrm>
            <a:off x="457200" y="404664"/>
            <a:ext cx="8229600" cy="6453336"/>
          </a:xfrm>
        </p:spPr>
        <p:txBody>
          <a:bodyPr>
            <a:normAutofit/>
          </a:bodyPr>
          <a:lstStyle/>
          <a:p>
            <a:r>
              <a:rPr lang="en-GB" sz="2400" dirty="0">
                <a:latin typeface="Cambria" panose="02040503050406030204" pitchFamily="18" charset="0"/>
              </a:rPr>
              <a:t>Nietzsche seeks to explain Judeo-Christianity’s deferral of ‘heaven’ to a mythical afterlife, and why it has conducted a war on vitalism, sensual enjoyment, and the BENIGN embrace of the will to power.</a:t>
            </a:r>
          </a:p>
          <a:p>
            <a:r>
              <a:rPr lang="en-GB" sz="2400" dirty="0">
                <a:latin typeface="Cambria" panose="02040503050406030204" pitchFamily="18" charset="0"/>
              </a:rPr>
              <a:t>He attributes it to the Jews’ need to find existential justification for and dignity/value in their status as slaves of the Egyptians, in their plural diasporas, and in their subsequent subjugation by the Romans, which they achieve in their myth of a Jewish messiah and of being a ‘people chosen by God’ </a:t>
            </a:r>
          </a:p>
          <a:p>
            <a:r>
              <a:rPr lang="en-GB" sz="2400" dirty="0">
                <a:latin typeface="Cambria" panose="02040503050406030204" pitchFamily="18" charset="0"/>
              </a:rPr>
              <a:t>Christians later find the same vindication of withdrawal from life in their inversion of ‘Master/Slave’ values in the Sermon on the Mount which promised that the ‘mighty’ would be humiliated and the ‘meek’ would inherit the earth.</a:t>
            </a:r>
          </a:p>
        </p:txBody>
      </p:sp>
      <p:pic>
        <p:nvPicPr>
          <p:cNvPr id="4" name="Audio 3">
            <a:hlinkClick r:id="" action="ppaction://media"/>
            <a:extLst>
              <a:ext uri="{FF2B5EF4-FFF2-40B4-BE49-F238E27FC236}">
                <a16:creationId xmlns:a16="http://schemas.microsoft.com/office/drawing/2014/main" id="{0FC87EE5-7C78-F248-82B1-1751CD66B3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9279919"/>
      </p:ext>
    </p:extLst>
  </p:cSld>
  <p:clrMapOvr>
    <a:masterClrMapping/>
  </p:clrMapOvr>
  <mc:AlternateContent xmlns:mc="http://schemas.openxmlformats.org/markup-compatibility/2006" xmlns:p14="http://schemas.microsoft.com/office/powerpoint/2010/main">
    <mc:Choice Requires="p14">
      <p:transition spd="slow" p14:dur="2000" advTm="178137"/>
    </mc:Choice>
    <mc:Fallback xmlns="">
      <p:transition spd="slow" advTm="17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9A1C3-EF7A-E74A-B0FC-625124554D16}"/>
              </a:ext>
            </a:extLst>
          </p:cNvPr>
          <p:cNvSpPr>
            <a:spLocks noGrp="1"/>
          </p:cNvSpPr>
          <p:nvPr>
            <p:ph idx="1"/>
          </p:nvPr>
        </p:nvSpPr>
        <p:spPr>
          <a:xfrm>
            <a:off x="0" y="332656"/>
            <a:ext cx="8686800" cy="6192688"/>
          </a:xfrm>
        </p:spPr>
        <p:txBody>
          <a:bodyPr>
            <a:normAutofit fontScale="92500" lnSpcReduction="20000"/>
          </a:bodyPr>
          <a:lstStyle/>
          <a:p>
            <a:r>
              <a:rPr lang="en-GB" i="1" dirty="0">
                <a:latin typeface="Cambria" panose="02040503050406030204" pitchFamily="18" charset="0"/>
              </a:rPr>
              <a:t>Ressentiment</a:t>
            </a:r>
            <a:r>
              <a:rPr lang="en-GB" dirty="0">
                <a:latin typeface="Cambria" panose="02040503050406030204" pitchFamily="18" charset="0"/>
              </a:rPr>
              <a:t> is thus born of an asymmetrical power relation where the weaker party, inwardly convinced of its superiority to those who are now in power/who have achieved hegemony, and nostalgic for former power and glory, are unable to fight back openly to overthrow their alleged oppressors. </a:t>
            </a:r>
          </a:p>
          <a:p>
            <a:r>
              <a:rPr lang="en-GB" dirty="0">
                <a:latin typeface="Cambria" panose="02040503050406030204" pitchFamily="18" charset="0"/>
              </a:rPr>
              <a:t>They thus develop tactics of subversion (e.g. the Jewish terrorists, the </a:t>
            </a:r>
            <a:r>
              <a:rPr lang="en-GB" i="1" dirty="0">
                <a:latin typeface="Cambria" panose="02040503050406030204" pitchFamily="18" charset="0"/>
              </a:rPr>
              <a:t>sicarii</a:t>
            </a:r>
            <a:r>
              <a:rPr lang="en-GB" dirty="0">
                <a:latin typeface="Cambria" panose="02040503050406030204" pitchFamily="18" charset="0"/>
              </a:rPr>
              <a:t> and the clandestine movement of early Christianity), or a far-reaching campaign to discredit the hegemonic societal power and replace it with their own vision of the world which condemns the dominant one as evil/immoral.</a:t>
            </a:r>
          </a:p>
          <a:p>
            <a:r>
              <a:rPr lang="en-GB" dirty="0">
                <a:latin typeface="Cambria" panose="02040503050406030204" pitchFamily="18" charset="0"/>
              </a:rPr>
              <a:t>The historic example of this in practice is when under Constantine the </a:t>
            </a:r>
            <a:r>
              <a:rPr lang="en-GB">
                <a:latin typeface="Cambria" panose="02040503050406030204" pitchFamily="18" charset="0"/>
              </a:rPr>
              <a:t>Great in the 4</a:t>
            </a:r>
            <a:r>
              <a:rPr lang="en-GB" baseline="30000">
                <a:latin typeface="Cambria" panose="02040503050406030204" pitchFamily="18" charset="0"/>
              </a:rPr>
              <a:t>th</a:t>
            </a:r>
            <a:r>
              <a:rPr lang="en-GB">
                <a:latin typeface="Cambria" panose="02040503050406030204" pitchFamily="18" charset="0"/>
              </a:rPr>
              <a:t> </a:t>
            </a:r>
            <a:r>
              <a:rPr lang="en-GB" dirty="0">
                <a:latin typeface="Cambria" panose="02040503050406030204" pitchFamily="18" charset="0"/>
              </a:rPr>
              <a:t>century Christianity was installed as the dominant religion of the Roman Empire (an event that for 17</a:t>
            </a:r>
            <a:r>
              <a:rPr lang="en-GB" baseline="30000" dirty="0">
                <a:latin typeface="Cambria" panose="02040503050406030204" pitchFamily="18" charset="0"/>
              </a:rPr>
              <a:t>th</a:t>
            </a:r>
            <a:r>
              <a:rPr lang="en-GB" dirty="0">
                <a:latin typeface="Cambria" panose="02040503050406030204" pitchFamily="18" charset="0"/>
              </a:rPr>
              <a:t> century historian Edward Gibbon hastened the decline and fall of the Roman empire, the ultimate victory of Slave Morality).</a:t>
            </a:r>
          </a:p>
        </p:txBody>
      </p:sp>
      <p:pic>
        <p:nvPicPr>
          <p:cNvPr id="4" name="Audio 3">
            <a:hlinkClick r:id="" action="ppaction://media"/>
            <a:extLst>
              <a:ext uri="{FF2B5EF4-FFF2-40B4-BE49-F238E27FC236}">
                <a16:creationId xmlns:a16="http://schemas.microsoft.com/office/drawing/2014/main" id="{E51411ED-9931-C941-8F90-F24354A9E7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71125114"/>
      </p:ext>
    </p:extLst>
  </p:cSld>
  <p:clrMapOvr>
    <a:masterClrMapping/>
  </p:clrMapOvr>
  <mc:AlternateContent xmlns:mc="http://schemas.openxmlformats.org/markup-compatibility/2006" xmlns:p14="http://schemas.microsoft.com/office/powerpoint/2010/main">
    <mc:Choice Requires="p14">
      <p:transition spd="slow" p14:dur="2000" advTm="183220"/>
    </mc:Choice>
    <mc:Fallback xmlns="">
      <p:transition spd="slow" advTm="18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75EB-4347-7542-B12C-494703CDB90E}"/>
              </a:ext>
            </a:extLst>
          </p:cNvPr>
          <p:cNvSpPr>
            <a:spLocks noGrp="1"/>
          </p:cNvSpPr>
          <p:nvPr>
            <p:ph type="title"/>
          </p:nvPr>
        </p:nvSpPr>
        <p:spPr/>
        <p:txBody>
          <a:bodyPr/>
          <a:lstStyle/>
          <a:p>
            <a:r>
              <a:rPr lang="en-GB" i="1" dirty="0">
                <a:latin typeface="Cambria" panose="02040503050406030204" pitchFamily="18" charset="0"/>
              </a:rPr>
              <a:t>Genealogy of Morals</a:t>
            </a:r>
            <a:r>
              <a:rPr lang="en-GB" dirty="0">
                <a:latin typeface="Cambria" panose="02040503050406030204" pitchFamily="18" charset="0"/>
              </a:rPr>
              <a:t> cover</a:t>
            </a:r>
          </a:p>
        </p:txBody>
      </p:sp>
      <p:pic>
        <p:nvPicPr>
          <p:cNvPr id="8" name="Picture 4" descr="The Genealogy of Morals (Dover Thrift Editions): Amazon.co.uk: Nietzsche,  Friedrich Wilhelm: 8601300295756: Books">
            <a:extLst>
              <a:ext uri="{FF2B5EF4-FFF2-40B4-BE49-F238E27FC236}">
                <a16:creationId xmlns:a16="http://schemas.microsoft.com/office/drawing/2014/main" id="{1A8229C2-97C8-0C4D-BA0D-CF668B7EF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386883"/>
            <a:ext cx="3155833" cy="50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4CA0886-DED0-654B-B008-81E5B2BD4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78859158"/>
      </p:ext>
    </p:extLst>
  </p:cSld>
  <p:clrMapOvr>
    <a:masterClrMapping/>
  </p:clrMapOvr>
  <mc:AlternateContent xmlns:mc="http://schemas.openxmlformats.org/markup-compatibility/2006" xmlns:p14="http://schemas.microsoft.com/office/powerpoint/2010/main">
    <mc:Choice Requires="p14">
      <p:transition spd="slow" p14:dur="2000" advTm="9629"/>
    </mc:Choice>
    <mc:Fallback xmlns="">
      <p:transition spd="slow" advTm="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F6D0-46E3-BA47-904F-DEDFE4598025}"/>
              </a:ext>
            </a:extLst>
          </p:cNvPr>
          <p:cNvSpPr>
            <a:spLocks noGrp="1"/>
          </p:cNvSpPr>
          <p:nvPr>
            <p:ph type="title"/>
          </p:nvPr>
        </p:nvSpPr>
        <p:spPr>
          <a:xfrm>
            <a:off x="457200" y="-99392"/>
            <a:ext cx="8229600" cy="648072"/>
          </a:xfrm>
        </p:spPr>
        <p:txBody>
          <a:bodyPr>
            <a:noAutofit/>
          </a:bodyPr>
          <a:lstStyle/>
          <a:p>
            <a:r>
              <a:rPr lang="en-GB" sz="2800" dirty="0">
                <a:latin typeface="Cambria" panose="02040503050406030204" pitchFamily="18" charset="0"/>
              </a:rPr>
              <a:t>Proposed definition of ‘resentment politics’</a:t>
            </a:r>
          </a:p>
        </p:txBody>
      </p:sp>
      <p:sp>
        <p:nvSpPr>
          <p:cNvPr id="3" name="Content Placeholder 2">
            <a:extLst>
              <a:ext uri="{FF2B5EF4-FFF2-40B4-BE49-F238E27FC236}">
                <a16:creationId xmlns:a16="http://schemas.microsoft.com/office/drawing/2014/main" id="{29831404-4973-0B46-9250-B8FFD18DA75C}"/>
              </a:ext>
            </a:extLst>
          </p:cNvPr>
          <p:cNvSpPr>
            <a:spLocks noGrp="1"/>
          </p:cNvSpPr>
          <p:nvPr>
            <p:ph idx="1"/>
          </p:nvPr>
        </p:nvSpPr>
        <p:spPr>
          <a:xfrm>
            <a:off x="0" y="476672"/>
            <a:ext cx="8964488" cy="6264696"/>
          </a:xfrm>
        </p:spPr>
        <p:txBody>
          <a:bodyPr>
            <a:noAutofit/>
          </a:bodyPr>
          <a:lstStyle/>
          <a:p>
            <a:pPr marL="137160" indent="0">
              <a:buNone/>
            </a:pPr>
            <a:r>
              <a:rPr lang="en-GB" sz="2050" dirty="0">
                <a:latin typeface="Cambria" panose="02040503050406030204" pitchFamily="18" charset="0"/>
              </a:rPr>
              <a:t>‘Resentment politics’ refers to a political mindset and resulting strategy that depends for its effectiveness on the covert actions of agencies officially or unofficially operating on behalf of a non-democratic state, or of extremist movements working independently of an established state but carried out in the name of a threatened (religious) culture. Their purpose is to create mischief, anxiety or fear which will undermine the sense of entitlement, hegemony, invulnerability, and existential security of a legitimate  regime, or temporarily interrupt and disable the smooth democratic, administrative or technological functioning of a perceived enemy state, culture or society. </a:t>
            </a:r>
          </a:p>
          <a:p>
            <a:pPr marL="137160" indent="0">
              <a:buNone/>
            </a:pPr>
            <a:r>
              <a:rPr lang="en-GB" sz="2050" dirty="0">
                <a:latin typeface="Cambria" panose="02040503050406030204" pitchFamily="18" charset="0"/>
              </a:rPr>
              <a:t>Precluded from deploying the means for conventional interstate confrontation or warfare, the state or extremist movement of the aggrieved society thus resorts to deviousness, subterfuge, dirty tricks, or random terroristic attacks against semiotically significant targets in order to inflict material damage and psychological wounds on the perceived enemy. In doing so, it wreaks symbolic vengeance on the ‘superior’ nation or culture for harm allegedly inflicted, reasserts the heroism of the mythic golden age or former power of the nation or culture of the dispossessed, and demonstrates the unbroken resolve, spirit, national/ communal strength, and essential </a:t>
            </a:r>
            <a:r>
              <a:rPr lang="en-GB" sz="2050" i="1" dirty="0">
                <a:latin typeface="Cambria" panose="02040503050406030204" pitchFamily="18" charset="0"/>
              </a:rPr>
              <a:t>superiority</a:t>
            </a:r>
            <a:r>
              <a:rPr lang="en-GB" sz="2050" dirty="0">
                <a:latin typeface="Cambria" panose="02040503050406030204" pitchFamily="18" charset="0"/>
              </a:rPr>
              <a:t> of the ‘weaker’ society.</a:t>
            </a:r>
          </a:p>
        </p:txBody>
      </p:sp>
      <p:pic>
        <p:nvPicPr>
          <p:cNvPr id="4" name="Audio 3">
            <a:hlinkClick r:id="" action="ppaction://media"/>
            <a:extLst>
              <a:ext uri="{FF2B5EF4-FFF2-40B4-BE49-F238E27FC236}">
                <a16:creationId xmlns:a16="http://schemas.microsoft.com/office/drawing/2014/main" id="{68B7C8F4-1318-7042-BAF3-8ACB8AB455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84922856"/>
      </p:ext>
    </p:extLst>
  </p:cSld>
  <p:clrMapOvr>
    <a:masterClrMapping/>
  </p:clrMapOvr>
  <mc:AlternateContent xmlns:mc="http://schemas.openxmlformats.org/markup-compatibility/2006" xmlns:p14="http://schemas.microsoft.com/office/powerpoint/2010/main">
    <mc:Choice Requires="p14">
      <p:transition spd="slow" p14:dur="2000" advTm="159792"/>
    </mc:Choice>
    <mc:Fallback xmlns="">
      <p:transition spd="slow" advTm="15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2D5-9241-BB45-8D74-4A2955D2AC87}"/>
              </a:ext>
            </a:extLst>
          </p:cNvPr>
          <p:cNvSpPr>
            <a:spLocks noGrp="1"/>
          </p:cNvSpPr>
          <p:nvPr>
            <p:ph type="title"/>
          </p:nvPr>
        </p:nvSpPr>
        <p:spPr/>
        <p:txBody>
          <a:bodyPr>
            <a:normAutofit fontScale="90000"/>
          </a:bodyPr>
          <a:lstStyle/>
          <a:p>
            <a:r>
              <a:rPr lang="en-GB" dirty="0">
                <a:latin typeface="Cambria" panose="02040503050406030204" pitchFamily="18" charset="0"/>
              </a:rPr>
              <a:t>Fight Club as a case study in resentment politics</a:t>
            </a:r>
          </a:p>
        </p:txBody>
      </p:sp>
      <p:pic>
        <p:nvPicPr>
          <p:cNvPr id="2050" name="Picture 2" descr="Fight Club (1999) - IMDb">
            <a:extLst>
              <a:ext uri="{FF2B5EF4-FFF2-40B4-BE49-F238E27FC236}">
                <a16:creationId xmlns:a16="http://schemas.microsoft.com/office/drawing/2014/main" id="{4F625D56-B29F-F849-974B-A5C9F7C0184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20072" y="1445968"/>
            <a:ext cx="2602057" cy="4956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ht Club (novel) - Wikipedia">
            <a:extLst>
              <a:ext uri="{FF2B5EF4-FFF2-40B4-BE49-F238E27FC236}">
                <a16:creationId xmlns:a16="http://schemas.microsoft.com/office/drawing/2014/main" id="{C07AB140-A1CB-AA4D-A6EA-F21502A99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415602"/>
            <a:ext cx="3456384" cy="496773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273BB99-8C2B-B84A-9497-08071C53CA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8741351"/>
      </p:ext>
    </p:extLst>
  </p:cSld>
  <p:clrMapOvr>
    <a:masterClrMapping/>
  </p:clrMapOvr>
  <mc:AlternateContent xmlns:mc="http://schemas.openxmlformats.org/markup-compatibility/2006" xmlns:p14="http://schemas.microsoft.com/office/powerpoint/2010/main">
    <mc:Choice Requires="p14">
      <p:transition spd="slow" p14:dur="2000" advTm="78984"/>
    </mc:Choice>
    <mc:Fallback xmlns="">
      <p:transition spd="slow" advTm="7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C1AB-6E18-9A40-BDA0-E4D8C561E41B}"/>
              </a:ext>
            </a:extLst>
          </p:cNvPr>
          <p:cNvSpPr>
            <a:spLocks noGrp="1"/>
          </p:cNvSpPr>
          <p:nvPr>
            <p:ph type="title"/>
          </p:nvPr>
        </p:nvSpPr>
        <p:spPr>
          <a:xfrm>
            <a:off x="457200" y="0"/>
            <a:ext cx="8229600" cy="1052736"/>
          </a:xfrm>
        </p:spPr>
        <p:txBody>
          <a:bodyPr>
            <a:noAutofit/>
          </a:bodyPr>
          <a:lstStyle/>
          <a:p>
            <a:r>
              <a:rPr lang="en-GB" sz="2400" i="1" dirty="0">
                <a:latin typeface="Cambria" panose="02040503050406030204" pitchFamily="18" charset="0"/>
              </a:rPr>
              <a:t>Fight Club</a:t>
            </a:r>
            <a:r>
              <a:rPr lang="en-GB" sz="2400" dirty="0">
                <a:latin typeface="Cambria" panose="02040503050406030204" pitchFamily="18" charset="0"/>
              </a:rPr>
              <a:t>’s Project Mayhem as a form of </a:t>
            </a:r>
            <a:br>
              <a:rPr lang="en-GB" sz="2400" dirty="0">
                <a:latin typeface="Cambria" panose="02040503050406030204" pitchFamily="18" charset="0"/>
              </a:rPr>
            </a:br>
            <a:r>
              <a:rPr lang="en-GB" sz="2400" i="1" dirty="0">
                <a:latin typeface="Cambria" panose="02040503050406030204" pitchFamily="18" charset="0"/>
              </a:rPr>
              <a:t>ressentiment </a:t>
            </a:r>
            <a:r>
              <a:rPr lang="en-GB" sz="2400" dirty="0">
                <a:latin typeface="Cambria" panose="02040503050406030204" pitchFamily="18" charset="0"/>
              </a:rPr>
              <a:t>politics</a:t>
            </a:r>
          </a:p>
        </p:txBody>
      </p:sp>
      <p:sp>
        <p:nvSpPr>
          <p:cNvPr id="3" name="Content Placeholder 2">
            <a:extLst>
              <a:ext uri="{FF2B5EF4-FFF2-40B4-BE49-F238E27FC236}">
                <a16:creationId xmlns:a16="http://schemas.microsoft.com/office/drawing/2014/main" id="{2DD3A310-49D5-234A-9F14-54359AB727BF}"/>
              </a:ext>
            </a:extLst>
          </p:cNvPr>
          <p:cNvSpPr>
            <a:spLocks noGrp="1"/>
          </p:cNvSpPr>
          <p:nvPr>
            <p:ph idx="1"/>
          </p:nvPr>
        </p:nvSpPr>
        <p:spPr>
          <a:xfrm>
            <a:off x="179512" y="1340768"/>
            <a:ext cx="8640960" cy="5517232"/>
          </a:xfrm>
        </p:spPr>
        <p:txBody>
          <a:bodyPr>
            <a:normAutofit fontScale="25000" lnSpcReduction="20000"/>
          </a:bodyPr>
          <a:lstStyle/>
          <a:p>
            <a:pPr marL="137160" indent="0">
              <a:buNone/>
            </a:pPr>
            <a:r>
              <a:rPr lang="en-GB" sz="8000" dirty="0">
                <a:latin typeface="Cambria" panose="02040503050406030204" pitchFamily="18" charset="0"/>
              </a:rPr>
              <a:t>THE RESENTMENT “Man, I see in fight club the strongest and smartest men who've ever lived. I see all this potential, and I see squandering. God damn it, an entire generation pumping gas, waiting tables; slaves with white collars. Advertising ... And we're slowly learning that fact. Greed is institutionalized. Advertising has us chasing cars and clothes, working jobs we hate so we can buy shit we don't need. We're the middle children of history, man. No purpose or place. We have no Great War. No Great Depression. Our Great War's a spiritual war... our Great Depression is our lives. We've all been raised on television to believe that one day we'd all be millionaires, and movie gods, and rock stars. But we won't. And we're slowly learning that fact. And we're very, very pissed off. ”</a:t>
            </a:r>
          </a:p>
          <a:p>
            <a:pPr marL="137160" indent="0">
              <a:buNone/>
            </a:pPr>
            <a:endParaRPr lang="en-GB" sz="8000" dirty="0">
              <a:latin typeface="Cambria" panose="02040503050406030204" pitchFamily="18" charset="0"/>
            </a:endParaRPr>
          </a:p>
          <a:p>
            <a:pPr marL="137160" indent="0">
              <a:buNone/>
            </a:pPr>
            <a:r>
              <a:rPr lang="en-GB" sz="8000" dirty="0">
                <a:latin typeface="Cambria" panose="02040503050406030204" pitchFamily="18" charset="0"/>
              </a:rPr>
              <a:t>THE RESULTING CLANDESTINE WAR AGAINST SOCIETY “We have front row seats for this theatre of mass destruction. The demolitions committee of Project Mayhem wrapped the foundation columns of a dozen buildings with blasting gelatine. In two minutes primary charges will blow base charges and a few square blocks will be reduced to smouldering rubble. I believe the plan is to blow up the headquarters of these credit card companies, and the TRW building…. If you erase the debt record, then we all go back to zero. It'll create total chaos.”</a:t>
            </a:r>
          </a:p>
        </p:txBody>
      </p:sp>
      <p:pic>
        <p:nvPicPr>
          <p:cNvPr id="4" name="Audio 3">
            <a:hlinkClick r:id="" action="ppaction://media"/>
            <a:extLst>
              <a:ext uri="{FF2B5EF4-FFF2-40B4-BE49-F238E27FC236}">
                <a16:creationId xmlns:a16="http://schemas.microsoft.com/office/drawing/2014/main" id="{4A3D1F8C-F4B3-5647-887B-23AA638D57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65126860"/>
      </p:ext>
    </p:extLst>
  </p:cSld>
  <p:clrMapOvr>
    <a:masterClrMapping/>
  </p:clrMapOvr>
  <mc:AlternateContent xmlns:mc="http://schemas.openxmlformats.org/markup-compatibility/2006" xmlns:p14="http://schemas.microsoft.com/office/powerpoint/2010/main">
    <mc:Choice Requires="p14">
      <p:transition spd="slow" p14:dur="2000" advTm="189685"/>
    </mc:Choice>
    <mc:Fallback xmlns="">
      <p:transition spd="slow" advTm="18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8BC25-73FC-7642-BA78-3CE001878FC2}"/>
              </a:ext>
            </a:extLst>
          </p:cNvPr>
          <p:cNvSpPr>
            <a:spLocks noGrp="1"/>
          </p:cNvSpPr>
          <p:nvPr>
            <p:ph idx="1"/>
          </p:nvPr>
        </p:nvSpPr>
        <p:spPr>
          <a:xfrm>
            <a:off x="457200" y="692696"/>
            <a:ext cx="8229600" cy="5328592"/>
          </a:xfrm>
        </p:spPr>
        <p:txBody>
          <a:bodyPr>
            <a:normAutofit/>
          </a:bodyPr>
          <a:lstStyle/>
          <a:p>
            <a:pPr marL="137160" indent="0">
              <a:buNone/>
            </a:pPr>
            <a:r>
              <a:rPr lang="en-GB" dirty="0">
                <a:latin typeface="Cambria" panose="02040503050406030204" pitchFamily="18" charset="0"/>
              </a:rPr>
              <a:t>NB the novel/film can also be seen retrospectively as a Nietzschean rebellion or guerrilla war of a group who has overcome its ‘slave morality’ (of being enslaved to consumerism) to hit back against the existentially and vitalistically hollow ‘masters of the universe’ (i.e. masters of finance) who caused the 2008 crash. However, note that the protagonists of nihilistic, barbaric </a:t>
            </a:r>
            <a:r>
              <a:rPr lang="en-GB" i="1" dirty="0">
                <a:latin typeface="Cambria" panose="02040503050406030204" pitchFamily="18" charset="0"/>
              </a:rPr>
              <a:t>ressentiment </a:t>
            </a:r>
            <a:r>
              <a:rPr lang="en-GB" dirty="0">
                <a:latin typeface="Cambria" panose="02040503050406030204" pitchFamily="18" charset="0"/>
              </a:rPr>
              <a:t>politics always see themselves as operating a higher morality and immoral opponents: cf. the Eurasian myth of Putin’s Russia and the Islamist myth of possessing true Islam</a:t>
            </a:r>
          </a:p>
        </p:txBody>
      </p:sp>
      <p:pic>
        <p:nvPicPr>
          <p:cNvPr id="4" name="Audio 3">
            <a:hlinkClick r:id="" action="ppaction://media"/>
            <a:extLst>
              <a:ext uri="{FF2B5EF4-FFF2-40B4-BE49-F238E27FC236}">
                <a16:creationId xmlns:a16="http://schemas.microsoft.com/office/drawing/2014/main" id="{CB98092E-9FC6-A549-8F40-B8682A0D4C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81564441"/>
      </p:ext>
    </p:extLst>
  </p:cSld>
  <p:clrMapOvr>
    <a:masterClrMapping/>
  </p:clrMapOvr>
  <mc:AlternateContent xmlns:mc="http://schemas.openxmlformats.org/markup-compatibility/2006" xmlns:p14="http://schemas.microsoft.com/office/powerpoint/2010/main">
    <mc:Choice Requires="p14">
      <p:transition spd="slow" p14:dur="2000" advTm="34910"/>
    </mc:Choice>
    <mc:Fallback xmlns="">
      <p:transition spd="slow" advTm="3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0318-DBF0-0847-8A67-3E5DBA50F123}"/>
              </a:ext>
            </a:extLst>
          </p:cNvPr>
          <p:cNvSpPr>
            <a:spLocks noGrp="1"/>
          </p:cNvSpPr>
          <p:nvPr>
            <p:ph type="title"/>
          </p:nvPr>
        </p:nvSpPr>
        <p:spPr>
          <a:xfrm>
            <a:off x="457200" y="274638"/>
            <a:ext cx="8229600" cy="418058"/>
          </a:xfrm>
        </p:spPr>
        <p:txBody>
          <a:bodyPr>
            <a:normAutofit fontScale="90000"/>
          </a:bodyPr>
          <a:lstStyle/>
          <a:p>
            <a:r>
              <a:rPr lang="en-GB" sz="2800" dirty="0">
                <a:latin typeface="Cambria" panose="02040503050406030204" pitchFamily="18" charset="0"/>
              </a:rPr>
              <a:t>Sources of Putin’s/Russia’s ressentiment</a:t>
            </a:r>
          </a:p>
        </p:txBody>
      </p:sp>
      <p:sp>
        <p:nvSpPr>
          <p:cNvPr id="3" name="Content Placeholder 2">
            <a:extLst>
              <a:ext uri="{FF2B5EF4-FFF2-40B4-BE49-F238E27FC236}">
                <a16:creationId xmlns:a16="http://schemas.microsoft.com/office/drawing/2014/main" id="{15B2AC02-6E23-7740-B2A5-6F0636363FB4}"/>
              </a:ext>
            </a:extLst>
          </p:cNvPr>
          <p:cNvSpPr>
            <a:spLocks noGrp="1"/>
          </p:cNvSpPr>
          <p:nvPr>
            <p:ph idx="1"/>
          </p:nvPr>
        </p:nvSpPr>
        <p:spPr>
          <a:xfrm>
            <a:off x="0" y="908720"/>
            <a:ext cx="8892480" cy="5949280"/>
          </a:xfrm>
        </p:spPr>
        <p:txBody>
          <a:bodyPr>
            <a:normAutofit/>
          </a:bodyPr>
          <a:lstStyle/>
          <a:p>
            <a:r>
              <a:rPr lang="en-GB" sz="2000" dirty="0">
                <a:latin typeface="Cambria" panose="02040503050406030204" pitchFamily="18" charset="0"/>
              </a:rPr>
              <a:t>The dramatic collapse of the USSR and the Soviet Empire was a traumatic experience which most Russians were not psychologically prepared for by their social conditioning.</a:t>
            </a:r>
          </a:p>
          <a:p>
            <a:r>
              <a:rPr lang="en-GB" sz="2000" dirty="0">
                <a:latin typeface="Cambria" panose="02040503050406030204" pitchFamily="18" charset="0"/>
              </a:rPr>
              <a:t>It was followed by a period of extreme socio-economic chaos and political anarchy, but more important a deep existential crisis of direction and identity comparable to Germany 1929-1933, with many symptoms of social breakdown, desperation, conspiracy theories, and the racist nationalism that often accompanies social collapse and acute anomie</a:t>
            </a:r>
          </a:p>
          <a:p>
            <a:r>
              <a:rPr lang="en-GB" sz="2000" dirty="0">
                <a:latin typeface="Cambria" panose="02040503050406030204" pitchFamily="18" charset="0"/>
              </a:rPr>
              <a:t>The failure of democratization and economic reform on Western lines, Western triumphalism at Soviet failure, and the absence of genuine Western initiatives or intervention to help Russia address urgent socio-economic problems and create a basis for its democratization has led to a wide spread popular resentment and even hatred of the West </a:t>
            </a:r>
          </a:p>
          <a:p>
            <a:r>
              <a:rPr lang="en-GB" sz="2000" dirty="0">
                <a:latin typeface="Cambria" panose="02040503050406030204" pitchFamily="18" charset="0"/>
              </a:rPr>
              <a:t>Meanwhile within state political, military, industrial and elite circles Cold War attitudes to the West as Russia’s natural enemy were perpetuated and seemed justified by US and EU interference in the Ukraine crisis and plans to extend NATO’s missile defence system</a:t>
            </a:r>
          </a:p>
        </p:txBody>
      </p:sp>
      <p:pic>
        <p:nvPicPr>
          <p:cNvPr id="4" name="Audio 3">
            <a:hlinkClick r:id="" action="ppaction://media"/>
            <a:extLst>
              <a:ext uri="{FF2B5EF4-FFF2-40B4-BE49-F238E27FC236}">
                <a16:creationId xmlns:a16="http://schemas.microsoft.com/office/drawing/2014/main" id="{DF99EC3A-58C5-D142-B8DE-2F22DC7077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6925014"/>
      </p:ext>
    </p:extLst>
  </p:cSld>
  <p:clrMapOvr>
    <a:masterClrMapping/>
  </p:clrMapOvr>
  <mc:AlternateContent xmlns:mc="http://schemas.openxmlformats.org/markup-compatibility/2006" xmlns:p14="http://schemas.microsoft.com/office/powerpoint/2010/main">
    <mc:Choice Requires="p14">
      <p:transition spd="slow" p14:dur="2000" advTm="47427"/>
    </mc:Choice>
    <mc:Fallback xmlns="">
      <p:transition spd="slow" advTm="4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FF29-189C-254A-8CE1-4A050C04FCBA}"/>
              </a:ext>
            </a:extLst>
          </p:cNvPr>
          <p:cNvSpPr>
            <a:spLocks noGrp="1"/>
          </p:cNvSpPr>
          <p:nvPr>
            <p:ph type="title"/>
          </p:nvPr>
        </p:nvSpPr>
        <p:spPr>
          <a:xfrm>
            <a:off x="457200" y="-531440"/>
            <a:ext cx="8229600" cy="1949078"/>
          </a:xfrm>
        </p:spPr>
        <p:txBody>
          <a:bodyPr>
            <a:noAutofit/>
          </a:bodyPr>
          <a:lstStyle/>
          <a:p>
            <a:r>
              <a:rPr lang="en-GB" sz="2400" dirty="0">
                <a:latin typeface="Cambria" panose="02040503050406030204" pitchFamily="18" charset="0"/>
              </a:rPr>
              <a:t>Sample of sources on Putin’s/Russia’s resentment of the West and link to ‘malign influence’</a:t>
            </a:r>
          </a:p>
        </p:txBody>
      </p:sp>
      <p:sp>
        <p:nvSpPr>
          <p:cNvPr id="3" name="Content Placeholder 2">
            <a:extLst>
              <a:ext uri="{FF2B5EF4-FFF2-40B4-BE49-F238E27FC236}">
                <a16:creationId xmlns:a16="http://schemas.microsoft.com/office/drawing/2014/main" id="{8CB5F145-A924-C94B-80D6-7813804F4DE8}"/>
              </a:ext>
            </a:extLst>
          </p:cNvPr>
          <p:cNvSpPr>
            <a:spLocks noGrp="1"/>
          </p:cNvSpPr>
          <p:nvPr>
            <p:ph idx="1"/>
          </p:nvPr>
        </p:nvSpPr>
        <p:spPr>
          <a:xfrm>
            <a:off x="0" y="908720"/>
            <a:ext cx="8928100" cy="5616624"/>
          </a:xfrm>
        </p:spPr>
        <p:txBody>
          <a:bodyPr>
            <a:noAutofit/>
          </a:bodyPr>
          <a:lstStyle/>
          <a:p>
            <a:r>
              <a:rPr lang="en-GB" sz="1800" dirty="0" err="1">
                <a:latin typeface="Cambria" panose="02040503050406030204" pitchFamily="18" charset="0"/>
              </a:rPr>
              <a:t>Taras</a:t>
            </a:r>
            <a:r>
              <a:rPr lang="en-GB" sz="1800" dirty="0">
                <a:latin typeface="Cambria" panose="02040503050406030204" pitchFamily="18" charset="0"/>
              </a:rPr>
              <a:t> </a:t>
            </a:r>
            <a:r>
              <a:rPr lang="en-GB" sz="1800" dirty="0" err="1">
                <a:latin typeface="Cambria" panose="02040503050406030204" pitchFamily="18" charset="0"/>
              </a:rPr>
              <a:t>Kuzio</a:t>
            </a:r>
            <a:r>
              <a:rPr lang="en-GB" sz="1800" dirty="0">
                <a:latin typeface="Cambria" panose="02040503050406030204" pitchFamily="18" charset="0"/>
              </a:rPr>
              <a:t>, ‘Why Vladimir Putin is Angry with the West: Understanding the Drivers of Russia’s Information, Cyber and Hybrid War’, Federal Academy for Security Policy no. 7,  Jan. 1, 2017, https://</a:t>
            </a:r>
            <a:r>
              <a:rPr lang="en-GB" sz="1800" dirty="0" err="1">
                <a:latin typeface="Cambria" panose="02040503050406030204" pitchFamily="18" charset="0"/>
              </a:rPr>
              <a:t>www.jstor.org</a:t>
            </a:r>
            <a:r>
              <a:rPr lang="en-GB" sz="1800" dirty="0">
                <a:latin typeface="Cambria" panose="02040503050406030204" pitchFamily="18" charset="0"/>
              </a:rPr>
              <a:t>/stable/resrep22206</a:t>
            </a:r>
          </a:p>
          <a:p>
            <a:r>
              <a:rPr lang="en-GB" sz="1800" dirty="0">
                <a:latin typeface="Cambria" panose="02040503050406030204" pitchFamily="18" charset="0"/>
              </a:rPr>
              <a:t>Maria Lipman, ‘How Russia has come to loathe the West: ‘In the quarter century of post-Soviet development, resentment towards the West has been accumulating to a broad, genuine and raw hatred’,  European Council on Foreign Relations, March 2015, https://ecfr.eu/article/commentary_how_russia_has_come_to_loathe_the_west311346/)</a:t>
            </a:r>
          </a:p>
          <a:p>
            <a:r>
              <a:rPr lang="en-GB" sz="1800" dirty="0">
                <a:latin typeface="Cambria" panose="02040503050406030204" pitchFamily="18" charset="0"/>
              </a:rPr>
              <a:t>James </a:t>
            </a:r>
            <a:r>
              <a:rPr lang="en-GB" sz="1800" dirty="0" err="1">
                <a:latin typeface="Cambria" panose="02040503050406030204" pitchFamily="18" charset="0"/>
              </a:rPr>
              <a:t>Kirchik</a:t>
            </a:r>
            <a:r>
              <a:rPr lang="en-GB" sz="1800" dirty="0">
                <a:latin typeface="Cambria" panose="02040503050406030204" pitchFamily="18" charset="0"/>
              </a:rPr>
              <a:t>, ‘Russia’s plot against the West’ , </a:t>
            </a:r>
            <a:r>
              <a:rPr lang="en-GB" sz="1800" i="1" dirty="0">
                <a:latin typeface="Cambria" panose="02040503050406030204" pitchFamily="18" charset="0"/>
              </a:rPr>
              <a:t>Politico</a:t>
            </a:r>
            <a:r>
              <a:rPr lang="en-GB" sz="1800" dirty="0">
                <a:latin typeface="Cambria" panose="02040503050406030204" pitchFamily="18" charset="0"/>
              </a:rPr>
              <a:t> March 2017, https://www.politico.eu/article/russia-plot-against-the-west-vladimir-putin-donald-trump-europe/</a:t>
            </a:r>
          </a:p>
          <a:p>
            <a:r>
              <a:rPr lang="en-GB" sz="1800" dirty="0">
                <a:latin typeface="Cambria" panose="02040503050406030204" pitchFamily="18" charset="0"/>
              </a:rPr>
              <a:t>‘How Russians See the West’, </a:t>
            </a:r>
            <a:r>
              <a:rPr lang="en-GB" sz="1800" i="1" dirty="0">
                <a:latin typeface="Cambria" panose="02040503050406030204" pitchFamily="18" charset="0"/>
              </a:rPr>
              <a:t>The Economist</a:t>
            </a:r>
            <a:r>
              <a:rPr lang="en-GB" sz="1800" dirty="0">
                <a:latin typeface="Cambria" panose="02040503050406030204" pitchFamily="18" charset="0"/>
              </a:rPr>
              <a:t>, 8 May 2015, https://www.economist.com/the-economist-explains/2015/05/07/how-russians-see-the-west</a:t>
            </a:r>
          </a:p>
          <a:p>
            <a:r>
              <a:rPr lang="en-GB" sz="1800" dirty="0">
                <a:latin typeface="Cambria" panose="02040503050406030204" pitchFamily="18" charset="0"/>
              </a:rPr>
              <a:t>‘Putin's Information Warfare In Ukraine: Soviet Origins of Russia's Hybrid Warfare’, Institute for the Study of War, http://</a:t>
            </a:r>
            <a:r>
              <a:rPr lang="en-GB" sz="1800" dirty="0" err="1">
                <a:latin typeface="Cambria" panose="02040503050406030204" pitchFamily="18" charset="0"/>
              </a:rPr>
              <a:t>www.understandingwar.org</a:t>
            </a:r>
            <a:r>
              <a:rPr lang="en-GB" sz="1800" dirty="0">
                <a:latin typeface="Cambria" panose="02040503050406030204" pitchFamily="18" charset="0"/>
              </a:rPr>
              <a:t>/report/putins-information-warfare-ukraine-soviet-origins-russias-hybrid-warfare</a:t>
            </a:r>
          </a:p>
        </p:txBody>
      </p:sp>
      <p:pic>
        <p:nvPicPr>
          <p:cNvPr id="4" name="Audio 3">
            <a:hlinkClick r:id="" action="ppaction://media"/>
            <a:extLst>
              <a:ext uri="{FF2B5EF4-FFF2-40B4-BE49-F238E27FC236}">
                <a16:creationId xmlns:a16="http://schemas.microsoft.com/office/drawing/2014/main" id="{3E3943B5-1A9C-7147-8548-9A33F6EE7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90457116"/>
      </p:ext>
    </p:extLst>
  </p:cSld>
  <p:clrMapOvr>
    <a:masterClrMapping/>
  </p:clrMapOvr>
  <mc:AlternateContent xmlns:mc="http://schemas.openxmlformats.org/markup-compatibility/2006" xmlns:p14="http://schemas.microsoft.com/office/powerpoint/2010/main">
    <mc:Choice Requires="p14">
      <p:transition spd="slow" p14:dur="2000" advTm="19467"/>
    </mc:Choice>
    <mc:Fallback xmlns="">
      <p:transition spd="slow" advTm="1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D400-FF40-FA44-ABF1-97FB03ECE5D1}"/>
              </a:ext>
            </a:extLst>
          </p:cNvPr>
          <p:cNvSpPr>
            <a:spLocks noGrp="1"/>
          </p:cNvSpPr>
          <p:nvPr>
            <p:ph type="title"/>
          </p:nvPr>
        </p:nvSpPr>
        <p:spPr>
          <a:xfrm>
            <a:off x="0" y="215900"/>
            <a:ext cx="8481120" cy="404788"/>
          </a:xfrm>
        </p:spPr>
        <p:txBody>
          <a:bodyPr>
            <a:noAutofit/>
          </a:bodyPr>
          <a:lstStyle/>
          <a:p>
            <a:r>
              <a:rPr lang="en-GB" sz="2400" dirty="0">
                <a:latin typeface="Cambria" panose="02040503050406030204" pitchFamily="18" charset="0"/>
              </a:rPr>
              <a:t>Putin’s covert war to undermine democracy and boost Russian power/ re-Russify wherever possible</a:t>
            </a:r>
          </a:p>
        </p:txBody>
      </p:sp>
      <p:sp>
        <p:nvSpPr>
          <p:cNvPr id="3" name="Content Placeholder 2">
            <a:extLst>
              <a:ext uri="{FF2B5EF4-FFF2-40B4-BE49-F238E27FC236}">
                <a16:creationId xmlns:a16="http://schemas.microsoft.com/office/drawing/2014/main" id="{FE55A661-3419-B24D-A26F-D41EFF4F97F2}"/>
              </a:ext>
            </a:extLst>
          </p:cNvPr>
          <p:cNvSpPr>
            <a:spLocks noGrp="1"/>
          </p:cNvSpPr>
          <p:nvPr>
            <p:ph idx="1"/>
          </p:nvPr>
        </p:nvSpPr>
        <p:spPr>
          <a:xfrm>
            <a:off x="0" y="908720"/>
            <a:ext cx="9144000" cy="5688632"/>
          </a:xfrm>
        </p:spPr>
        <p:txBody>
          <a:bodyPr>
            <a:noAutofit/>
          </a:bodyPr>
          <a:lstStyle/>
          <a:p>
            <a:pPr marL="357188" indent="-347663"/>
            <a:r>
              <a:rPr lang="en-GB" sz="1800" dirty="0">
                <a:latin typeface="Cambria" panose="02040503050406030204" pitchFamily="18" charset="0"/>
              </a:rPr>
              <a:t>KGB ‘dirty tricks’, undercover murder, misinformation/fake news campaigns feature of Cold War era which shaped Putin as KGB agent (e.g. attempts to link Kennedy assassination to CIA, Black Panthers to Jewish Defence League, HIV to US bio-weapons lab)</a:t>
            </a:r>
          </a:p>
          <a:p>
            <a:pPr marL="357188" indent="-347663"/>
            <a:r>
              <a:rPr lang="en-GB" sz="1800" dirty="0">
                <a:latin typeface="Cambria" panose="02040503050406030204" pitchFamily="18" charset="0"/>
              </a:rPr>
              <a:t>A series of indicators of Putin’s determination to repress free speech at home and the hardening of his anti-Western policy, which involved creating a buffer zone of states which were part of Russian as opposed to Western/EU orbit:  e.g. 2004-2005 his response to the “Orange revolution” in Ukraine; 2007, Putin’s speech at the Munich Conference on Security Policy: “Russia is a country with a history that spans more than a thousand years and has practically always used the privilege to carry out an independent foreign policy. We are not going to change this tradition today”; 2011-13 Increasingly regressive actions, following protests in Russia; 2014 annexation of the largely Russian-speaking but culturally/politically Ukrainian Crimea, an illegal act in defiance of international law, NATO, UN etc., carried out under the radar of West without any popular mandate, accompanied by covert involvement in Ukraine to stop 2014 democratic revolution, and since then direct support to pro-Russian separatists using Russian equipment  and ‘anonymous’ soldiers with view to eventual annexation of ‘Russian’ Ukraine; extensive and overt military support for Assad in Syria; covert support for Lukashenko; the ‘soft’ annexation of Belarus; support for the overthrow of democracy by the Myanmar military regime.</a:t>
            </a:r>
          </a:p>
        </p:txBody>
      </p:sp>
      <p:pic>
        <p:nvPicPr>
          <p:cNvPr id="4" name="Audio 3">
            <a:hlinkClick r:id="" action="ppaction://media"/>
            <a:extLst>
              <a:ext uri="{FF2B5EF4-FFF2-40B4-BE49-F238E27FC236}">
                <a16:creationId xmlns:a16="http://schemas.microsoft.com/office/drawing/2014/main" id="{303D5DD7-1B7A-F74A-8DA3-795CDE187F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54363498"/>
      </p:ext>
    </p:extLst>
  </p:cSld>
  <p:clrMapOvr>
    <a:masterClrMapping/>
  </p:clrMapOvr>
  <mc:AlternateContent xmlns:mc="http://schemas.openxmlformats.org/markup-compatibility/2006" xmlns:p14="http://schemas.microsoft.com/office/powerpoint/2010/main">
    <mc:Choice Requires="p14">
      <p:transition spd="slow" p14:dur="2000" advTm="53804"/>
    </mc:Choice>
    <mc:Fallback xmlns="">
      <p:transition spd="slow" advTm="5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A561-6586-EC48-B3A9-F8341FC39505}"/>
              </a:ext>
            </a:extLst>
          </p:cNvPr>
          <p:cNvSpPr>
            <a:spLocks noGrp="1"/>
          </p:cNvSpPr>
          <p:nvPr>
            <p:ph type="title"/>
          </p:nvPr>
        </p:nvSpPr>
        <p:spPr>
          <a:xfrm>
            <a:off x="107504" y="274638"/>
            <a:ext cx="8579296" cy="706090"/>
          </a:xfrm>
        </p:spPr>
        <p:txBody>
          <a:bodyPr>
            <a:noAutofit/>
          </a:bodyPr>
          <a:lstStyle/>
          <a:p>
            <a:r>
              <a:rPr lang="en-GB" sz="2400" dirty="0">
                <a:latin typeface="Cambria" panose="02040503050406030204" pitchFamily="18" charset="0"/>
              </a:rPr>
              <a:t>The context of national identity crisis that encouraged popular support for Putin’s Project Mayhem</a:t>
            </a:r>
          </a:p>
        </p:txBody>
      </p:sp>
      <p:sp>
        <p:nvSpPr>
          <p:cNvPr id="3" name="Content Placeholder 2">
            <a:extLst>
              <a:ext uri="{FF2B5EF4-FFF2-40B4-BE49-F238E27FC236}">
                <a16:creationId xmlns:a16="http://schemas.microsoft.com/office/drawing/2014/main" id="{A99FF546-32B9-4642-97B6-EB71921B066A}"/>
              </a:ext>
            </a:extLst>
          </p:cNvPr>
          <p:cNvSpPr>
            <a:spLocks noGrp="1"/>
          </p:cNvSpPr>
          <p:nvPr>
            <p:ph idx="1"/>
          </p:nvPr>
        </p:nvSpPr>
        <p:spPr>
          <a:xfrm>
            <a:off x="0" y="1412776"/>
            <a:ext cx="8902824" cy="5616624"/>
          </a:xfrm>
        </p:spPr>
        <p:txBody>
          <a:bodyPr>
            <a:normAutofit fontScale="25000" lnSpcReduction="20000"/>
          </a:bodyPr>
          <a:lstStyle/>
          <a:p>
            <a:pPr marL="357188" indent="-347663"/>
            <a:r>
              <a:rPr lang="en-GB" sz="8000" dirty="0">
                <a:latin typeface="Cambria" panose="02040503050406030204" pitchFamily="18" charset="0"/>
              </a:rPr>
              <a:t>The constitutional crisis of 1993 which nearly plunged Russia into civil war, the socio-economic and existential pain that accompanied the transition to a capitalist economy, and the sense of Russia’s rapid decline from its superpower status after initial boom under Boris Yeltsin led to rapid disillusionment with ‘democracy’, nostalgia for USSR, a deepening identity crisis, Yeltsin’s increasing unpopularity and final resignation in 1999</a:t>
            </a:r>
          </a:p>
          <a:p>
            <a:pPr marL="357188" indent="-347663"/>
            <a:r>
              <a:rPr lang="en-GB" sz="8000" dirty="0">
                <a:latin typeface="Cambria" panose="02040503050406030204" pitchFamily="18" charset="0"/>
              </a:rPr>
              <a:t>However, it created the ideal context for Putin to fill the power vacuum after Yeltsin’, given wide-spread popular longings for a strong leader who would impose order on a collapsing society, restore national strength, autonomy and pride, and demonstrate the ability for Russia to once again stand up to West and threats to its sovereignty as in Soviet Era</a:t>
            </a:r>
          </a:p>
          <a:p>
            <a:pPr marL="357188" indent="-347663"/>
            <a:r>
              <a:rPr lang="en-GB" sz="8000" dirty="0">
                <a:latin typeface="Cambria" panose="02040503050406030204" pitchFamily="18" charset="0"/>
              </a:rPr>
              <a:t>As a former KGB agent schooled in Cold War paranoia, the USSR’s ruthless techniques of social engineering and extensive capacity for covert war, Putin was perfectly placed to use duplicity and propaganda to ‘make Russia (feel) great again’ by promoting the traditional self-image of Russians as a vast, powerful, inscrutable historical nation occupying a special place between West and East, and endowed with vast resources and a unique national genius that made it a natural, organic superpower enigmatic to the non-Slav West (cf. Dostoevsky)</a:t>
            </a:r>
          </a:p>
        </p:txBody>
      </p:sp>
      <p:pic>
        <p:nvPicPr>
          <p:cNvPr id="4" name="Audio 3">
            <a:hlinkClick r:id="" action="ppaction://media"/>
            <a:extLst>
              <a:ext uri="{FF2B5EF4-FFF2-40B4-BE49-F238E27FC236}">
                <a16:creationId xmlns:a16="http://schemas.microsoft.com/office/drawing/2014/main" id="{5A15B7E2-C060-2148-99C5-911E9C9B2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07316391"/>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84D1-19C6-7A4A-8D90-D2EEF9B58ED2}"/>
              </a:ext>
            </a:extLst>
          </p:cNvPr>
          <p:cNvSpPr>
            <a:spLocks noGrp="1"/>
          </p:cNvSpPr>
          <p:nvPr>
            <p:ph type="title"/>
          </p:nvPr>
        </p:nvSpPr>
        <p:spPr>
          <a:xfrm>
            <a:off x="457200" y="274638"/>
            <a:ext cx="8229600" cy="562074"/>
          </a:xfrm>
        </p:spPr>
        <p:txBody>
          <a:bodyPr>
            <a:noAutofit/>
          </a:bodyPr>
          <a:lstStyle/>
          <a:p>
            <a:r>
              <a:rPr lang="en-GB" sz="2400" dirty="0">
                <a:latin typeface="Cambria" panose="02040503050406030204" pitchFamily="18" charset="0"/>
              </a:rPr>
              <a:t>The popular resonance of Putin’s neo-KGB mindset</a:t>
            </a:r>
          </a:p>
        </p:txBody>
      </p:sp>
      <p:sp>
        <p:nvSpPr>
          <p:cNvPr id="3" name="Content Placeholder 2">
            <a:extLst>
              <a:ext uri="{FF2B5EF4-FFF2-40B4-BE49-F238E27FC236}">
                <a16:creationId xmlns:a16="http://schemas.microsoft.com/office/drawing/2014/main" id="{2E4C1CCB-1437-1145-B8CD-55679A03CF4A}"/>
              </a:ext>
            </a:extLst>
          </p:cNvPr>
          <p:cNvSpPr>
            <a:spLocks noGrp="1"/>
          </p:cNvSpPr>
          <p:nvPr>
            <p:ph idx="1"/>
          </p:nvPr>
        </p:nvSpPr>
        <p:spPr>
          <a:xfrm>
            <a:off x="0" y="836712"/>
            <a:ext cx="9144000" cy="5400600"/>
          </a:xfrm>
        </p:spPr>
        <p:txBody>
          <a:bodyPr>
            <a:noAutofit/>
          </a:bodyPr>
          <a:lstStyle/>
          <a:p>
            <a:pPr marL="409575" indent="-358775"/>
            <a:r>
              <a:rPr lang="en-GB" sz="1800" dirty="0">
                <a:latin typeface="Cambria" panose="02040503050406030204" pitchFamily="18" charset="0"/>
              </a:rPr>
              <a:t>But at the same time after 1991 the myth of the Russians as a ‘master race’ (cf. Bolsheviks’ ‘New Soviet Man’) had been undermined by combination of political paralysis, the deep socio-economic crisis and insecurity for the vast majority plus the permanent threat posed to Russia by the perceived enmity and aggression of the West and its encirclement by hostile Islamic nations (a narrative reinforced by Soviet failure in Afghanistan, the wars in Chechnya and Dagestan and continued Chechen terrorism).</a:t>
            </a:r>
          </a:p>
          <a:p>
            <a:pPr marL="409575" indent="-358775"/>
            <a:r>
              <a:rPr lang="en-GB" sz="1800" dirty="0">
                <a:latin typeface="Cambria" panose="02040503050406030204" pitchFamily="18" charset="0"/>
              </a:rPr>
              <a:t>There thus developed an elective affinity (comparable to that between Hitler and Germans after 1929) between Putin’s strategy to adapt Soviet domestic and foreign state policy to the new ‘democratic’ and oligarchic Russia and the millions of Russians now longing to feel a renewed sense of defiant Russian ‘Eurasian’ identity, national pride, national strength, and revitalized potency </a:t>
            </a:r>
          </a:p>
          <a:p>
            <a:pPr marL="409575" indent="-358775"/>
            <a:r>
              <a:rPr lang="en-GB" sz="1800" dirty="0">
                <a:latin typeface="Cambria" panose="02040503050406030204" pitchFamily="18" charset="0"/>
              </a:rPr>
              <a:t>The result was </a:t>
            </a:r>
            <a:r>
              <a:rPr lang="en-GB" sz="1800" dirty="0" err="1">
                <a:latin typeface="Cambria" panose="02040503050406030204" pitchFamily="18" charset="0"/>
              </a:rPr>
              <a:t>Putinism’s</a:t>
            </a:r>
            <a:r>
              <a:rPr lang="en-GB" sz="1800" dirty="0">
                <a:latin typeface="Cambria" panose="02040503050406030204" pitchFamily="18" charset="0"/>
              </a:rPr>
              <a:t> gathering momentum as a genuine populist movement based on his macho style of charismatic leadership, especially after his right-wing turn in 2007.</a:t>
            </a:r>
          </a:p>
          <a:p>
            <a:pPr marL="409575" indent="-358775"/>
            <a:r>
              <a:rPr lang="en-GB" sz="1800" dirty="0">
                <a:latin typeface="Cambria" panose="02040503050406030204" pitchFamily="18" charset="0"/>
              </a:rPr>
              <a:t>His powerful support licensed the extinction of democracy by kleptocracy and of openness by pervasive corruption which stifled basic human freedoms at home and by the systematic use of dirty tricks abroad under the cloak of modernized version of the traditional Russian secret and terror state, while the masses colluded with the mutation of Russian presidency legalizing Putin’s protracted personal dictatorship</a:t>
            </a:r>
          </a:p>
        </p:txBody>
      </p:sp>
      <p:pic>
        <p:nvPicPr>
          <p:cNvPr id="4" name="Audio 3">
            <a:hlinkClick r:id="" action="ppaction://media"/>
            <a:extLst>
              <a:ext uri="{FF2B5EF4-FFF2-40B4-BE49-F238E27FC236}">
                <a16:creationId xmlns:a16="http://schemas.microsoft.com/office/drawing/2014/main" id="{DFF80DB3-1466-A54F-A148-B43C7D946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82734901"/>
      </p:ext>
    </p:extLst>
  </p:cSld>
  <p:clrMapOvr>
    <a:masterClrMapping/>
  </p:clrMapOvr>
  <mc:AlternateContent xmlns:mc="http://schemas.openxmlformats.org/markup-compatibility/2006" xmlns:p14="http://schemas.microsoft.com/office/powerpoint/2010/main">
    <mc:Choice Requires="p14">
      <p:transition spd="slow" p14:dur="2000" advTm="37501"/>
    </mc:Choice>
    <mc:Fallback xmlns="">
      <p:transition spd="slow" advTm="3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22D77-C9F9-D14B-9E15-427F4A2613FA}"/>
              </a:ext>
            </a:extLst>
          </p:cNvPr>
          <p:cNvSpPr>
            <a:spLocks noGrp="1"/>
          </p:cNvSpPr>
          <p:nvPr>
            <p:ph type="title"/>
          </p:nvPr>
        </p:nvSpPr>
        <p:spPr>
          <a:xfrm>
            <a:off x="457200" y="274638"/>
            <a:ext cx="8229600" cy="778098"/>
          </a:xfrm>
        </p:spPr>
        <p:txBody>
          <a:bodyPr>
            <a:noAutofit/>
          </a:bodyPr>
          <a:lstStyle/>
          <a:p>
            <a:r>
              <a:rPr lang="en-GB" sz="2000" dirty="0">
                <a:latin typeface="Cambria" panose="02040503050406030204" pitchFamily="18" charset="0"/>
              </a:rPr>
              <a:t>Russia’s anti-democratic </a:t>
            </a:r>
            <a:r>
              <a:rPr lang="en-GB" sz="2000" dirty="0" err="1">
                <a:latin typeface="Cambria" panose="02040503050406030204" pitchFamily="18" charset="0"/>
              </a:rPr>
              <a:t>hypernationalism</a:t>
            </a:r>
            <a:r>
              <a:rPr lang="en-GB" sz="2000" dirty="0">
                <a:latin typeface="Cambria" panose="02040503050406030204" pitchFamily="18" charset="0"/>
              </a:rPr>
              <a:t> as compensatory myth for failure to build a successful democracy and powerful, respected Russia</a:t>
            </a:r>
          </a:p>
        </p:txBody>
      </p:sp>
      <p:sp>
        <p:nvSpPr>
          <p:cNvPr id="3" name="Content Placeholder 2">
            <a:extLst>
              <a:ext uri="{FF2B5EF4-FFF2-40B4-BE49-F238E27FC236}">
                <a16:creationId xmlns:a16="http://schemas.microsoft.com/office/drawing/2014/main" id="{EDCC2C15-673D-EA4C-AD92-23868F38C179}"/>
              </a:ext>
            </a:extLst>
          </p:cNvPr>
          <p:cNvSpPr>
            <a:spLocks noGrp="1"/>
          </p:cNvSpPr>
          <p:nvPr>
            <p:ph idx="1"/>
          </p:nvPr>
        </p:nvSpPr>
        <p:spPr>
          <a:xfrm>
            <a:off x="0" y="1340768"/>
            <a:ext cx="8820472" cy="5242594"/>
          </a:xfrm>
        </p:spPr>
        <p:txBody>
          <a:bodyPr>
            <a:normAutofit lnSpcReduction="10000"/>
          </a:bodyPr>
          <a:lstStyle/>
          <a:p>
            <a:r>
              <a:rPr lang="en-GB" sz="1800" dirty="0">
                <a:latin typeface="Cambria" panose="02040503050406030204" pitchFamily="18" charset="0"/>
              </a:rPr>
              <a:t>Putin thus encouraged his paradoxical image as a charismatic personal dictator heading a constitutional state, a strategy made easier by Russia’s rapid economic growth and modernization in the first phase of his presidency. </a:t>
            </a:r>
          </a:p>
          <a:p>
            <a:r>
              <a:rPr lang="en-GB" sz="1800" dirty="0">
                <a:latin typeface="Cambria" panose="02040503050406030204" pitchFamily="18" charset="0"/>
              </a:rPr>
              <a:t>His dominance of Russian politics after 1999 encouraged a supercharged nationalism and racism conceived in the spirit of ‘Eurasianism’ which provides a popular support base for Putin’s demonstrations of Russian strength, his hostility to the US, NATO, the EU and Western policy towards Syria, and his persecution of domestic democratic and liberal reformers</a:t>
            </a:r>
          </a:p>
          <a:p>
            <a:r>
              <a:rPr lang="en-GB" sz="1800" dirty="0">
                <a:latin typeface="Cambria" panose="02040503050406030204" pitchFamily="18" charset="0"/>
              </a:rPr>
              <a:t>Putin’s personality cult rooted in a </a:t>
            </a:r>
            <a:r>
              <a:rPr lang="en-GB" sz="1800" i="1" dirty="0">
                <a:latin typeface="Cambria" panose="02040503050406030204" pitchFamily="18" charset="0"/>
              </a:rPr>
              <a:t>shared resentment </a:t>
            </a:r>
            <a:r>
              <a:rPr lang="en-GB" sz="1800" dirty="0">
                <a:latin typeface="Cambria" panose="02040503050406030204" pitchFamily="18" charset="0"/>
              </a:rPr>
              <a:t>at the collapse of the Soviet Empire, the loss of Russia’s Superpower status, and the bitter realization of how much the Soviet Dream was a mirage</a:t>
            </a:r>
          </a:p>
          <a:p>
            <a:r>
              <a:rPr lang="en-GB" sz="1800" dirty="0">
                <a:latin typeface="Cambria" panose="02040503050406030204" pitchFamily="18" charset="0"/>
              </a:rPr>
              <a:t>This populist consensus remained relatively strong till late 2010s despite the visible decline in standard of living being experienced by millions and growth of popular support for dissidents.</a:t>
            </a:r>
          </a:p>
          <a:p>
            <a:r>
              <a:rPr lang="en-GB" sz="1800" dirty="0">
                <a:latin typeface="Cambria" panose="02040503050406030204" pitchFamily="18" charset="0"/>
              </a:rPr>
              <a:t>It is on this basis that Putin in his heyday was able to refine and extend his ‘politics of </a:t>
            </a:r>
            <a:r>
              <a:rPr lang="en-GB" sz="1800" i="1" dirty="0">
                <a:latin typeface="Cambria" panose="02040503050406030204" pitchFamily="18" charset="0"/>
              </a:rPr>
              <a:t>ressentiment</a:t>
            </a:r>
            <a:r>
              <a:rPr lang="en-GB" sz="1800" dirty="0">
                <a:latin typeface="Cambria" panose="02040503050406030204" pitchFamily="18" charset="0"/>
              </a:rPr>
              <a:t>’ and ‘malign influence’ towards the West: it resonated with the general mood of anomie, identity crisis, paranoia and repressed anger among large segments of disaffected, impoverished and desperate Russians</a:t>
            </a:r>
          </a:p>
        </p:txBody>
      </p:sp>
      <p:pic>
        <p:nvPicPr>
          <p:cNvPr id="4" name="Audio 3">
            <a:hlinkClick r:id="" action="ppaction://media"/>
            <a:extLst>
              <a:ext uri="{FF2B5EF4-FFF2-40B4-BE49-F238E27FC236}">
                <a16:creationId xmlns:a16="http://schemas.microsoft.com/office/drawing/2014/main" id="{CDB3ED6F-0E96-794D-ACDD-193D4C6432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00247739"/>
      </p:ext>
    </p:extLst>
  </p:cSld>
  <p:clrMapOvr>
    <a:masterClrMapping/>
  </p:clrMapOvr>
  <mc:AlternateContent xmlns:mc="http://schemas.openxmlformats.org/markup-compatibility/2006" xmlns:p14="http://schemas.microsoft.com/office/powerpoint/2010/main">
    <mc:Choice Requires="p14">
      <p:transition spd="slow" p14:dur="2000" advTm="24858"/>
    </mc:Choice>
    <mc:Fallback xmlns="">
      <p:transition spd="slow" advTm="2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D9DDA-920E-B148-8FC2-8629E3539AD5}"/>
              </a:ext>
            </a:extLst>
          </p:cNvPr>
          <p:cNvSpPr>
            <a:spLocks noGrp="1"/>
          </p:cNvSpPr>
          <p:nvPr>
            <p:ph type="title"/>
          </p:nvPr>
        </p:nvSpPr>
        <p:spPr/>
        <p:txBody>
          <a:bodyPr>
            <a:noAutofit/>
          </a:bodyPr>
          <a:lstStyle/>
          <a:p>
            <a:r>
              <a:rPr lang="en-GB" sz="2000" dirty="0">
                <a:latin typeface="Cambria" panose="02040503050406030204" pitchFamily="18" charset="0"/>
              </a:rPr>
              <a:t>The cogency of this approach depends on degree to which the pro-Putin segment of Russian population can be treated as a single organism or ‘group mind’</a:t>
            </a:r>
          </a:p>
        </p:txBody>
      </p:sp>
      <p:sp>
        <p:nvSpPr>
          <p:cNvPr id="3" name="Content Placeholder 2">
            <a:extLst>
              <a:ext uri="{FF2B5EF4-FFF2-40B4-BE49-F238E27FC236}">
                <a16:creationId xmlns:a16="http://schemas.microsoft.com/office/drawing/2014/main" id="{83A6EF2F-5972-2947-A2DB-4889501CD139}"/>
              </a:ext>
            </a:extLst>
          </p:cNvPr>
          <p:cNvSpPr>
            <a:spLocks noGrp="1"/>
          </p:cNvSpPr>
          <p:nvPr>
            <p:ph idx="1"/>
          </p:nvPr>
        </p:nvSpPr>
        <p:spPr>
          <a:xfrm>
            <a:off x="0" y="1600200"/>
            <a:ext cx="8748464" cy="4709160"/>
          </a:xfrm>
        </p:spPr>
        <p:txBody>
          <a:bodyPr>
            <a:normAutofit fontScale="92500" lnSpcReduction="10000"/>
          </a:bodyPr>
          <a:lstStyle/>
          <a:p>
            <a:pPr marL="137160" indent="0">
              <a:buNone/>
            </a:pPr>
            <a:r>
              <a:rPr lang="en-GB" sz="2400" dirty="0">
                <a:latin typeface="Cambria" panose="02040503050406030204" pitchFamily="18" charset="0"/>
              </a:rPr>
              <a:t>The vision of society as a single body/organism is an ancient trope: e.g. </a:t>
            </a:r>
          </a:p>
          <a:p>
            <a:pPr lvl="0"/>
            <a:r>
              <a:rPr lang="en-GB" sz="2400" dirty="0">
                <a:latin typeface="Cambria" panose="02040503050406030204" pitchFamily="18" charset="0"/>
              </a:rPr>
              <a:t>The Confucian concept of society as a ‘family’</a:t>
            </a:r>
          </a:p>
          <a:p>
            <a:pPr lvl="0"/>
            <a:r>
              <a:rPr lang="en-GB" sz="2400" dirty="0">
                <a:latin typeface="Cambria" panose="02040503050406030204" pitchFamily="18" charset="0"/>
              </a:rPr>
              <a:t>The Greek concept of ‘zoon politikon’</a:t>
            </a:r>
          </a:p>
          <a:p>
            <a:pPr lvl="0"/>
            <a:r>
              <a:rPr lang="en-GB" sz="2400" dirty="0">
                <a:latin typeface="Cambria" panose="02040503050406030204" pitchFamily="18" charset="0"/>
              </a:rPr>
              <a:t>The Cabbalistic Adam </a:t>
            </a:r>
            <a:r>
              <a:rPr lang="en-GB" sz="2400" dirty="0" err="1">
                <a:latin typeface="Cambria" panose="02040503050406030204" pitchFamily="18" charset="0"/>
              </a:rPr>
              <a:t>Kadmon</a:t>
            </a:r>
            <a:endParaRPr lang="en-GB" sz="2400" dirty="0">
              <a:latin typeface="Cambria" panose="02040503050406030204" pitchFamily="18" charset="0"/>
            </a:endParaRPr>
          </a:p>
          <a:p>
            <a:pPr lvl="0"/>
            <a:r>
              <a:rPr lang="en-GB" sz="2400" dirty="0">
                <a:latin typeface="Cambria" panose="02040503050406030204" pitchFamily="18" charset="0"/>
              </a:rPr>
              <a:t>The Christian notion of ‘the body of the Church’</a:t>
            </a:r>
          </a:p>
          <a:p>
            <a:pPr lvl="0"/>
            <a:r>
              <a:rPr lang="en-GB" sz="2400" dirty="0">
                <a:latin typeface="Cambria" panose="02040503050406030204" pitchFamily="18" charset="0"/>
              </a:rPr>
              <a:t>The medieval concept of ‘body politic’</a:t>
            </a:r>
          </a:p>
          <a:p>
            <a:pPr lvl="0"/>
            <a:r>
              <a:rPr lang="en-GB" sz="2400" dirty="0">
                <a:latin typeface="Cambria" panose="02040503050406030204" pitchFamily="18" charset="0"/>
              </a:rPr>
              <a:t>Da Vinci’s ‘</a:t>
            </a:r>
            <a:r>
              <a:rPr lang="en-GB" sz="2400" dirty="0" err="1">
                <a:latin typeface="Cambria" panose="02040503050406030204" pitchFamily="18" charset="0"/>
              </a:rPr>
              <a:t>Vetruvian</a:t>
            </a:r>
            <a:r>
              <a:rPr lang="en-GB" sz="2400" dirty="0">
                <a:latin typeface="Cambria" panose="02040503050406030204" pitchFamily="18" charset="0"/>
              </a:rPr>
              <a:t> Man’</a:t>
            </a:r>
          </a:p>
          <a:p>
            <a:pPr lvl="0"/>
            <a:r>
              <a:rPr lang="en-GB" sz="2400" dirty="0">
                <a:latin typeface="Cambria" panose="02040503050406030204" pitchFamily="18" charset="0"/>
              </a:rPr>
              <a:t>Hobbes’ concept of the nation as a </a:t>
            </a:r>
            <a:r>
              <a:rPr lang="en-GB" sz="2400" i="1" dirty="0">
                <a:latin typeface="Cambria" panose="02040503050406030204" pitchFamily="18" charset="0"/>
              </a:rPr>
              <a:t>Leviathan</a:t>
            </a:r>
          </a:p>
          <a:p>
            <a:pPr lvl="0"/>
            <a:r>
              <a:rPr lang="en-GB" sz="2400" dirty="0">
                <a:latin typeface="Cambria" panose="02040503050406030204" pitchFamily="18" charset="0"/>
              </a:rPr>
              <a:t>The supraindividual ‘national community’/ </a:t>
            </a:r>
            <a:r>
              <a:rPr lang="en-GB" sz="2400" i="1" dirty="0">
                <a:latin typeface="Cambria" panose="02040503050406030204" pitchFamily="18" charset="0"/>
              </a:rPr>
              <a:t>Volksgemeinschaft</a:t>
            </a:r>
            <a:r>
              <a:rPr lang="en-GB" sz="2400" dirty="0">
                <a:latin typeface="Cambria" panose="02040503050406030204" pitchFamily="18" charset="0"/>
              </a:rPr>
              <a:t> identified with the leader in several fascist traditions</a:t>
            </a:r>
          </a:p>
          <a:p>
            <a:pPr lvl="0"/>
            <a:r>
              <a:rPr lang="en-GB" sz="2400" dirty="0">
                <a:latin typeface="Cambria" panose="02040503050406030204" pitchFamily="18" charset="0"/>
              </a:rPr>
              <a:t>The Nazi ‘Volkskörper’</a:t>
            </a:r>
          </a:p>
          <a:p>
            <a:pPr lvl="0"/>
            <a:r>
              <a:rPr lang="en-GB" sz="2400" dirty="0">
                <a:latin typeface="Cambria" panose="02040503050406030204" pitchFamily="18" charset="0"/>
              </a:rPr>
              <a:t>Meinecke on the nation as ‘</a:t>
            </a:r>
            <a:r>
              <a:rPr lang="en-GB" sz="2400" dirty="0" err="1">
                <a:latin typeface="Cambria" panose="02040503050406030204" pitchFamily="18" charset="0"/>
              </a:rPr>
              <a:t>macroanthropos</a:t>
            </a:r>
            <a:r>
              <a:rPr lang="en-GB" sz="2400" dirty="0">
                <a:latin typeface="Cambria" panose="02040503050406030204" pitchFamily="18" charset="0"/>
              </a:rPr>
              <a:t>’</a:t>
            </a:r>
          </a:p>
        </p:txBody>
      </p:sp>
      <p:pic>
        <p:nvPicPr>
          <p:cNvPr id="4" name="Audio 3">
            <a:hlinkClick r:id="" action="ppaction://media"/>
            <a:extLst>
              <a:ext uri="{FF2B5EF4-FFF2-40B4-BE49-F238E27FC236}">
                <a16:creationId xmlns:a16="http://schemas.microsoft.com/office/drawing/2014/main" id="{026F8EDB-A6D4-F34E-8FEA-4409CAAFF1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80664329"/>
      </p:ext>
    </p:extLst>
  </p:cSld>
  <p:clrMapOvr>
    <a:masterClrMapping/>
  </p:clrMapOvr>
  <mc:AlternateContent xmlns:mc="http://schemas.openxmlformats.org/markup-compatibility/2006" xmlns:p14="http://schemas.microsoft.com/office/powerpoint/2010/main">
    <mc:Choice Requires="p14">
      <p:transition spd="slow" p14:dur="2000" advTm="95850"/>
    </mc:Choice>
    <mc:Fallback xmlns="">
      <p:transition spd="slow" advTm="9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pic>
        <p:nvPicPr>
          <p:cNvPr id="5122" name="Picture 2" descr="Leviathan (Hobbes book) - Wikipedia">
            <a:extLst>
              <a:ext uri="{FF2B5EF4-FFF2-40B4-BE49-F238E27FC236}">
                <a16:creationId xmlns:a16="http://schemas.microsoft.com/office/drawing/2014/main" id="{160AE1CF-062E-5741-8C69-239932DFC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046" y="557202"/>
            <a:ext cx="3069061" cy="489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 Occulta Philosophia | The Use of Talking">
            <a:extLst>
              <a:ext uri="{FF2B5EF4-FFF2-40B4-BE49-F238E27FC236}">
                <a16:creationId xmlns:a16="http://schemas.microsoft.com/office/drawing/2014/main" id="{A9CD7ED3-76DD-B845-BB91-E49B5E79D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6616" y="-171400"/>
            <a:ext cx="5148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dam Kadmon - Wikipedia">
            <a:extLst>
              <a:ext uri="{FF2B5EF4-FFF2-40B4-BE49-F238E27FC236}">
                <a16:creationId xmlns:a16="http://schemas.microsoft.com/office/drawing/2014/main" id="{2483932C-BDC6-D842-A441-7ABA38FDA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3" y="404664"/>
            <a:ext cx="2394804" cy="503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ombre de Vitruvio Agenda Mensual 2021: Leonardo da Vinci | Planificador  Diaria | Ideal Para la Escuela, el Estudio y la Oficina | Renacimiento  Italiano | Enero a Diciembre 2021: Amazon.co.uk: Lode, Parode:  9798566939131: Books">
            <a:extLst>
              <a:ext uri="{FF2B5EF4-FFF2-40B4-BE49-F238E27FC236}">
                <a16:creationId xmlns:a16="http://schemas.microsoft.com/office/drawing/2014/main" id="{DA8D953D-A63C-5348-8502-233E888C3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506" y="926639"/>
            <a:ext cx="3468072" cy="448835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130E81E-4C1D-B84E-A7A1-25CEE1F210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11299973"/>
      </p:ext>
    </p:extLst>
  </p:cSld>
  <p:clrMapOvr>
    <a:masterClrMapping/>
  </p:clrMapOvr>
  <mc:AlternateContent xmlns:mc="http://schemas.openxmlformats.org/markup-compatibility/2006" xmlns:p14="http://schemas.microsoft.com/office/powerpoint/2010/main">
    <mc:Choice Requires="p14">
      <p:transition spd="slow" p14:dur="2000" advTm="21633"/>
    </mc:Choice>
    <mc:Fallback xmlns="">
      <p:transition spd="slow" advTm="2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BBA-72B9-7545-80C6-AACFFC94A684}"/>
              </a:ext>
            </a:extLst>
          </p:cNvPr>
          <p:cNvSpPr>
            <a:spLocks noGrp="1"/>
          </p:cNvSpPr>
          <p:nvPr>
            <p:ph type="title"/>
          </p:nvPr>
        </p:nvSpPr>
        <p:spPr>
          <a:xfrm>
            <a:off x="457200" y="-46421"/>
            <a:ext cx="8229600" cy="1296144"/>
          </a:xfrm>
        </p:spPr>
        <p:txBody>
          <a:bodyPr>
            <a:noAutofit/>
          </a:bodyPr>
          <a:lstStyle/>
          <a:p>
            <a:r>
              <a:rPr lang="en-GB" sz="2400" dirty="0">
                <a:latin typeface="Cambria" panose="02040503050406030204" pitchFamily="18" charset="0"/>
              </a:rPr>
              <a:t>The methodological issues raised by psychoanalytical accounts of political behaviour</a:t>
            </a:r>
          </a:p>
        </p:txBody>
      </p:sp>
      <p:sp>
        <p:nvSpPr>
          <p:cNvPr id="3" name="Content Placeholder 2">
            <a:extLst>
              <a:ext uri="{FF2B5EF4-FFF2-40B4-BE49-F238E27FC236}">
                <a16:creationId xmlns:a16="http://schemas.microsoft.com/office/drawing/2014/main" id="{0EA321A7-BD9E-C14C-888E-DDB41C489156}"/>
              </a:ext>
            </a:extLst>
          </p:cNvPr>
          <p:cNvSpPr>
            <a:spLocks noGrp="1"/>
          </p:cNvSpPr>
          <p:nvPr>
            <p:ph idx="1"/>
          </p:nvPr>
        </p:nvSpPr>
        <p:spPr>
          <a:xfrm>
            <a:off x="0" y="980728"/>
            <a:ext cx="8820472" cy="5877272"/>
          </a:xfrm>
        </p:spPr>
        <p:txBody>
          <a:bodyPr>
            <a:normAutofit fontScale="25000" lnSpcReduction="20000"/>
          </a:bodyPr>
          <a:lstStyle/>
          <a:p>
            <a:pPr marL="357188" indent="-347663"/>
            <a:r>
              <a:rPr lang="en-GB" sz="7600" dirty="0">
                <a:latin typeface="Cambria" panose="02040503050406030204" pitchFamily="18" charset="0"/>
              </a:rPr>
              <a:t>Obvious mythic/metaphorical element in notion of the ‘body politic’/ Volkskörper which can be treated as functioning psychologically/emotionally as a single person with talk of humiliation, resentment, disillusion: a problematic mental shorthand raising numerous questions: e.g.</a:t>
            </a:r>
          </a:p>
          <a:p>
            <a:pPr marL="357188" lvl="0" indent="-347663"/>
            <a:r>
              <a:rPr lang="en-GB" sz="7600" dirty="0">
                <a:latin typeface="Cambria" panose="02040503050406030204" pitchFamily="18" charset="0"/>
              </a:rPr>
              <a:t>Which psychoanalytical, psychological, psychiatric model to apply, since multiple conflicting models exist in psychological studies?</a:t>
            </a:r>
          </a:p>
          <a:p>
            <a:pPr marL="357188" lvl="0" indent="-347663"/>
            <a:r>
              <a:rPr lang="en-GB" sz="7600" dirty="0">
                <a:latin typeface="Cambria" panose="02040503050406030204" pitchFamily="18" charset="0"/>
              </a:rPr>
              <a:t>How legitimate it is to see a state’s foreign policy in terms of irrational forms of individual psychology/psychopathology/psychiatric/psychoanalytic terms rather than responses to situations by vulnerable individual politicians?</a:t>
            </a:r>
          </a:p>
          <a:p>
            <a:pPr marL="357188" lvl="0" indent="-347663"/>
            <a:r>
              <a:rPr lang="en-GB" sz="7600" dirty="0">
                <a:latin typeface="Cambria" panose="02040503050406030204" pitchFamily="18" charset="0"/>
              </a:rPr>
              <a:t>How does the relationship between the leader/state elites and ‘the public’/ the ‘people’/ ‘the masses’/ the ‘nation’ actually work psychodynamically?</a:t>
            </a:r>
          </a:p>
          <a:p>
            <a:pPr marL="357188" lvl="0" indent="-347663"/>
            <a:r>
              <a:rPr lang="en-GB" sz="7600" dirty="0">
                <a:latin typeface="Cambria" panose="02040503050406030204" pitchFamily="18" charset="0"/>
              </a:rPr>
              <a:t>How far  is mass popularity the symptom of some profound resonance or shallow conformism/herd mentality?</a:t>
            </a:r>
          </a:p>
          <a:p>
            <a:pPr marL="357188" lvl="0" indent="-347663"/>
            <a:r>
              <a:rPr lang="en-GB" sz="7600" dirty="0">
                <a:latin typeface="Cambria" panose="02040503050406030204" pitchFamily="18" charset="0"/>
              </a:rPr>
              <a:t>How far can academics and journalists avoid succumbing to nationalist/racist stereotyping and impressionist generalization in positing a collective social/ national personality, psyche, character, political culture?</a:t>
            </a:r>
          </a:p>
          <a:p>
            <a:pPr marL="357188" lvl="0" indent="-347663"/>
            <a:r>
              <a:rPr lang="en-GB" sz="7600" dirty="0">
                <a:latin typeface="Cambria" panose="02040503050406030204" pitchFamily="18" charset="0"/>
              </a:rPr>
              <a:t>Is it empirically justified to talk of national psyche/psychology/character?</a:t>
            </a:r>
          </a:p>
          <a:p>
            <a:pPr marL="357188" lvl="0" indent="-347663"/>
            <a:r>
              <a:rPr lang="en-GB" sz="7600" dirty="0">
                <a:latin typeface="Cambria" panose="02040503050406030204" pitchFamily="18" charset="0"/>
              </a:rPr>
              <a:t>But since Putin and millions of Russians experienced the collective trauma of transition to ‘democracy’ and ‘capitalism’ powerful currents of similar emotions make sense (cf. different national reactions to Covid/lockdown).</a:t>
            </a:r>
          </a:p>
        </p:txBody>
      </p:sp>
      <p:pic>
        <p:nvPicPr>
          <p:cNvPr id="4" name="Audio 3">
            <a:hlinkClick r:id="" action="ppaction://media"/>
            <a:extLst>
              <a:ext uri="{FF2B5EF4-FFF2-40B4-BE49-F238E27FC236}">
                <a16:creationId xmlns:a16="http://schemas.microsoft.com/office/drawing/2014/main" id="{4E727B0A-7A4E-744B-BF92-208E75CAF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29215852"/>
      </p:ext>
    </p:extLst>
  </p:cSld>
  <p:clrMapOvr>
    <a:masterClrMapping/>
  </p:clrMapOvr>
  <mc:AlternateContent xmlns:mc="http://schemas.openxmlformats.org/markup-compatibility/2006" xmlns:p14="http://schemas.microsoft.com/office/powerpoint/2010/main">
    <mc:Choice Requires="p14">
      <p:transition spd="slow" p14:dur="2000" advTm="61088"/>
    </mc:Choice>
    <mc:Fallback xmlns="">
      <p:transition spd="slow" advTm="6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3353-EC2D-2441-932D-4B5B9023625F}"/>
              </a:ext>
            </a:extLst>
          </p:cNvPr>
          <p:cNvSpPr>
            <a:spLocks noGrp="1"/>
          </p:cNvSpPr>
          <p:nvPr>
            <p:ph type="title"/>
          </p:nvPr>
        </p:nvSpPr>
        <p:spPr>
          <a:xfrm>
            <a:off x="457200" y="-387424"/>
            <a:ext cx="8229600" cy="1440160"/>
          </a:xfrm>
        </p:spPr>
        <p:txBody>
          <a:bodyPr>
            <a:normAutofit/>
          </a:bodyPr>
          <a:lstStyle/>
          <a:p>
            <a:br>
              <a:rPr lang="en-GB" sz="2800" dirty="0">
                <a:latin typeface="Cambria" panose="02040503050406030204" pitchFamily="18" charset="0"/>
              </a:rPr>
            </a:br>
            <a:r>
              <a:rPr lang="en-GB" sz="2400" dirty="0">
                <a:latin typeface="Cambria" panose="02040503050406030204" pitchFamily="18" charset="0"/>
              </a:rPr>
              <a:t>The heuristic value of ‘resentment politics’ in other contexts: I North Korea</a:t>
            </a:r>
            <a:endParaRPr lang="en-GB" sz="2800" dirty="0">
              <a:latin typeface="Cambria" panose="02040503050406030204" pitchFamily="18" charset="0"/>
            </a:endParaRPr>
          </a:p>
        </p:txBody>
      </p:sp>
      <p:sp>
        <p:nvSpPr>
          <p:cNvPr id="3" name="Content Placeholder 2">
            <a:extLst>
              <a:ext uri="{FF2B5EF4-FFF2-40B4-BE49-F238E27FC236}">
                <a16:creationId xmlns:a16="http://schemas.microsoft.com/office/drawing/2014/main" id="{2D07356B-8F73-2645-846A-BC128742EFED}"/>
              </a:ext>
            </a:extLst>
          </p:cNvPr>
          <p:cNvSpPr>
            <a:spLocks noGrp="1"/>
          </p:cNvSpPr>
          <p:nvPr>
            <p:ph idx="1"/>
          </p:nvPr>
        </p:nvSpPr>
        <p:spPr>
          <a:xfrm>
            <a:off x="0" y="1052736"/>
            <a:ext cx="9036496" cy="5688632"/>
          </a:xfrm>
        </p:spPr>
        <p:txBody>
          <a:bodyPr>
            <a:normAutofit lnSpcReduction="10000"/>
          </a:bodyPr>
          <a:lstStyle/>
          <a:p>
            <a:pPr>
              <a:buFont typeface="Wingdings" pitchFamily="2" charset="2"/>
              <a:buChar char="q"/>
            </a:pPr>
            <a:r>
              <a:rPr lang="en-GB" sz="1800" dirty="0">
                <a:latin typeface="Cambria" panose="02040503050406030204" pitchFamily="18" charset="0"/>
              </a:rPr>
              <a:t>US seen as the military enemy in the Korean War, the cause of Korea’s division, and as bent upon the annihilation of the North, while the West is simultaneously envied as vastly superior in ever field: hence state paranoia and a permanently politicized </a:t>
            </a:r>
            <a:r>
              <a:rPr lang="en-GB" sz="1800" i="1" dirty="0" err="1">
                <a:latin typeface="Cambria" panose="02040503050406030204" pitchFamily="18" charset="0"/>
              </a:rPr>
              <a:t>han</a:t>
            </a:r>
            <a:r>
              <a:rPr lang="en-GB" sz="1800" dirty="0">
                <a:latin typeface="Cambria" panose="02040503050406030204" pitchFamily="18" charset="0"/>
              </a:rPr>
              <a:t> “an internalized feeling of deep sorrow, resentment, grief, regret and anger” at country’s encirclement by hostile powers. Result: extensive use of malign tactics. (NB  Paul French, </a:t>
            </a:r>
            <a:r>
              <a:rPr lang="en-GB" sz="1800" i="1" dirty="0">
                <a:latin typeface="Cambria" panose="02040503050406030204" pitchFamily="18" charset="0"/>
              </a:rPr>
              <a:t>North Korea: A State of Paranoia</a:t>
            </a:r>
            <a:r>
              <a:rPr lang="en-GB" sz="1800" dirty="0">
                <a:latin typeface="Cambria" panose="02040503050406030204" pitchFamily="18" charset="0"/>
              </a:rPr>
              <a:t>)</a:t>
            </a:r>
          </a:p>
          <a:p>
            <a:pPr>
              <a:buFont typeface="Wingdings" pitchFamily="2" charset="2"/>
              <a:buChar char="q"/>
            </a:pPr>
            <a:r>
              <a:rPr lang="en-GB" sz="1800" dirty="0">
                <a:latin typeface="Cambria" panose="02040503050406030204" pitchFamily="18" charset="0"/>
              </a:rPr>
              <a:t>The US Joint Strategy Review definition of 1999 describes “asymmetric military strategy” as using “innovative, non-traditional tactics, weapons, or technologies and can be applied at all levels of warfare—strategic, operational, and tactical—and across the spectrum of military operations”. They are all attempts “to circumvent or undermine US strengths while exploiting US weaknesses using methods that differ significantly from the United States’ expected method of operations”, and” a major psychological impact, such as shock or confusion that affects an opponent’s initiative, freedom of action, or will.”</a:t>
            </a:r>
          </a:p>
          <a:p>
            <a:pPr>
              <a:buFont typeface="Wingdings" pitchFamily="2" charset="2"/>
              <a:buChar char="q"/>
            </a:pPr>
            <a:r>
              <a:rPr lang="en-GB" sz="1800" dirty="0">
                <a:latin typeface="Cambria" panose="02040503050406030204" pitchFamily="18" charset="0"/>
              </a:rPr>
              <a:t>North Korean hackers have “stolen billions of dollars…paralyzed the United Kingdom’s National Health Service and hacked India’s newest nuclear power plant to steal its designs.” They have gone from spying on and disrupting their South Korean adversaries to stealing large sums of money, robbing cutting-edge technology, and causing havoc” and are “potentially a bigger threat than the massive rockets North Korean leader Kim Jong Un parades around every year.</a:t>
            </a:r>
          </a:p>
          <a:p>
            <a:pPr marL="137160" indent="0">
              <a:buNone/>
            </a:pPr>
            <a:endParaRPr lang="en-GB" sz="1600" dirty="0">
              <a:latin typeface="Cambria" panose="02040503050406030204" pitchFamily="18" charset="0"/>
            </a:endParaRPr>
          </a:p>
          <a:p>
            <a:pPr marL="137160" indent="0">
              <a:buNone/>
            </a:pPr>
            <a:r>
              <a:rPr lang="en-GB" sz="1600" dirty="0">
                <a:latin typeface="Cambria" panose="02040503050406030204" pitchFamily="18" charset="0"/>
              </a:rPr>
              <a:t>https://</a:t>
            </a:r>
            <a:r>
              <a:rPr lang="en-GB" sz="1600" dirty="0" err="1">
                <a:latin typeface="Cambria" panose="02040503050406030204" pitchFamily="18" charset="0"/>
              </a:rPr>
              <a:t>foreignpolicy.com</a:t>
            </a:r>
            <a:r>
              <a:rPr lang="en-GB" sz="1600" dirty="0">
                <a:latin typeface="Cambria" panose="02040503050406030204" pitchFamily="18" charset="0"/>
              </a:rPr>
              <a:t>/2021/03/15/north-</a:t>
            </a:r>
            <a:r>
              <a:rPr lang="en-GB" sz="1600" dirty="0" err="1">
                <a:latin typeface="Cambria" panose="02040503050406030204" pitchFamily="18" charset="0"/>
              </a:rPr>
              <a:t>korea</a:t>
            </a:r>
            <a:r>
              <a:rPr lang="en-GB" sz="1600" dirty="0">
                <a:latin typeface="Cambria" panose="02040503050406030204" pitchFamily="18" charset="0"/>
              </a:rPr>
              <a:t>-missiles-cyberattack-hacker-armies-crime/</a:t>
            </a:r>
          </a:p>
        </p:txBody>
      </p:sp>
      <p:pic>
        <p:nvPicPr>
          <p:cNvPr id="4" name="Audio 3">
            <a:hlinkClick r:id="" action="ppaction://media"/>
            <a:extLst>
              <a:ext uri="{FF2B5EF4-FFF2-40B4-BE49-F238E27FC236}">
                <a16:creationId xmlns:a16="http://schemas.microsoft.com/office/drawing/2014/main" id="{BAB25549-4C1F-1A49-ADD4-D20076A98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9214128"/>
      </p:ext>
    </p:extLst>
  </p:cSld>
  <p:clrMapOvr>
    <a:masterClrMapping/>
  </p:clrMapOvr>
  <mc:AlternateContent xmlns:mc="http://schemas.openxmlformats.org/markup-compatibility/2006" xmlns:p14="http://schemas.microsoft.com/office/powerpoint/2010/main">
    <mc:Choice Requires="p14">
      <p:transition spd="slow" p14:dur="2000" advTm="6656"/>
    </mc:Choice>
    <mc:Fallback xmlns="">
      <p:transition spd="slow" advTm="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A7C50-6F48-AC4D-AFAD-9A4E7701FF08}"/>
              </a:ext>
            </a:extLst>
          </p:cNvPr>
          <p:cNvSpPr>
            <a:spLocks noGrp="1"/>
          </p:cNvSpPr>
          <p:nvPr>
            <p:ph type="title"/>
          </p:nvPr>
        </p:nvSpPr>
        <p:spPr>
          <a:xfrm>
            <a:off x="457200" y="-171400"/>
            <a:ext cx="8229600" cy="1512168"/>
          </a:xfrm>
        </p:spPr>
        <p:txBody>
          <a:bodyPr>
            <a:noAutofit/>
          </a:bodyPr>
          <a:lstStyle/>
          <a:p>
            <a:r>
              <a:rPr lang="en-GB" sz="2400" dirty="0">
                <a:latin typeface="Cambria" panose="02040503050406030204" pitchFamily="18" charset="0"/>
              </a:rPr>
              <a:t>II: Right-wing populism as resentment politics</a:t>
            </a:r>
          </a:p>
        </p:txBody>
      </p:sp>
      <p:sp>
        <p:nvSpPr>
          <p:cNvPr id="3" name="Content Placeholder 2">
            <a:extLst>
              <a:ext uri="{FF2B5EF4-FFF2-40B4-BE49-F238E27FC236}">
                <a16:creationId xmlns:a16="http://schemas.microsoft.com/office/drawing/2014/main" id="{2C7C9D2C-050E-F24F-ABCE-9B1F797415F1}"/>
              </a:ext>
            </a:extLst>
          </p:cNvPr>
          <p:cNvSpPr>
            <a:spLocks noGrp="1"/>
          </p:cNvSpPr>
          <p:nvPr>
            <p:ph idx="1"/>
          </p:nvPr>
        </p:nvSpPr>
        <p:spPr>
          <a:xfrm>
            <a:off x="0" y="908720"/>
            <a:ext cx="9036496" cy="5904656"/>
          </a:xfrm>
        </p:spPr>
        <p:txBody>
          <a:bodyPr>
            <a:normAutofit fontScale="92500" lnSpcReduction="20000"/>
          </a:bodyPr>
          <a:lstStyle/>
          <a:p>
            <a:pPr marL="137160" indent="0">
              <a:buNone/>
            </a:pPr>
            <a:r>
              <a:rPr lang="en-GB" sz="2000" dirty="0">
                <a:latin typeface="Cambria" panose="02040503050406030204" pitchFamily="18" charset="0"/>
              </a:rPr>
              <a:t>Radical right populism fed by alarm at national decline, nostalgia for (highly mythicized past glory, national cohesion, and shared identity, resentment of migrants and refugees, anxiety as erosion of ‘sovereignty’ Racist extremism and terrorism: e.g.</a:t>
            </a:r>
          </a:p>
          <a:p>
            <a:pPr marL="137160" indent="0">
              <a:buNone/>
            </a:pPr>
            <a:r>
              <a:rPr lang="en-GB" sz="2000" dirty="0">
                <a:latin typeface="Cambria" panose="02040503050406030204" pitchFamily="18" charset="0"/>
              </a:rPr>
              <a:t>In former GDR, waves of extremism/racist populism rooted in years of envy of West followed by the trauma of unification, loss of DGR securities, unemployment and identity, leading to rise of populist racism and neo-Nazism as resentment politics expressed in clandestine war against migrants, Jews, communists, EU etc. </a:t>
            </a:r>
          </a:p>
          <a:p>
            <a:pPr marL="137160" indent="0">
              <a:buNone/>
            </a:pPr>
            <a:r>
              <a:rPr lang="en-GB" sz="2000" dirty="0">
                <a:latin typeface="Cambria" panose="02040503050406030204" pitchFamily="18" charset="0"/>
              </a:rPr>
              <a:t>This is clear from analysis of racist campaigns in Chemnitz, Hoyerswerda, Jena, Dresden), National Front, Front National, Le Lega in Italy, </a:t>
            </a:r>
            <a:r>
              <a:rPr lang="en-GB" sz="2000" dirty="0" err="1">
                <a:latin typeface="Cambria" panose="02040503050406030204" pitchFamily="18" charset="0"/>
              </a:rPr>
              <a:t>AfD</a:t>
            </a:r>
            <a:r>
              <a:rPr lang="en-GB" sz="2000" dirty="0">
                <a:latin typeface="Cambria" panose="02040503050406030204" pitchFamily="18" charset="0"/>
              </a:rPr>
              <a:t> in Germany etc.</a:t>
            </a:r>
          </a:p>
          <a:p>
            <a:pPr marL="137160" indent="0">
              <a:buNone/>
            </a:pPr>
            <a:r>
              <a:rPr lang="en-GB" sz="2000" dirty="0">
                <a:latin typeface="Cambria" panose="02040503050406030204" pitchFamily="18" charset="0"/>
              </a:rPr>
              <a:t>BUT ABOVE ALL TRUMP AND TRUMPISM</a:t>
            </a:r>
          </a:p>
          <a:p>
            <a:pPr marL="137160" indent="0">
              <a:buNone/>
            </a:pPr>
            <a:r>
              <a:rPr lang="en-GB" sz="2000" dirty="0">
                <a:latin typeface="Cambria" panose="02040503050406030204" pitchFamily="18" charset="0"/>
              </a:rPr>
              <a:t>See </a:t>
            </a:r>
            <a:r>
              <a:rPr lang="en-GB" sz="2000" dirty="0" err="1">
                <a:latin typeface="Cambria" panose="02040503050406030204" pitchFamily="18" charset="0"/>
              </a:rPr>
              <a:t>i</a:t>
            </a:r>
            <a:r>
              <a:rPr lang="en-GB" sz="2000" dirty="0">
                <a:latin typeface="Cambria" panose="02040503050406030204" pitchFamily="18" charset="0"/>
              </a:rPr>
              <a:t>) Hans-George Betz, ‘The New Politics of Resentment: Radical Right-Wing Populist Parties in Western Europe’, </a:t>
            </a:r>
            <a:r>
              <a:rPr lang="en-GB" sz="2000" i="1" dirty="0">
                <a:latin typeface="Cambria" panose="02040503050406030204" pitchFamily="18" charset="0"/>
              </a:rPr>
              <a:t>Comparative Politics </a:t>
            </a:r>
            <a:r>
              <a:rPr lang="en-GB" sz="2000" dirty="0">
                <a:latin typeface="Cambria" panose="02040503050406030204" pitchFamily="18" charset="0"/>
              </a:rPr>
              <a:t>, Jul., 1993, Vol. 25, No. 4 (Jul., 1993), pp. 413-427 ); ii) Lawrence Rosenthal, ‘Empire of resentment [on Trumpism]’, </a:t>
            </a:r>
            <a:r>
              <a:rPr lang="en-GB" sz="2000" i="1" dirty="0">
                <a:latin typeface="Cambria" panose="02040503050406030204" pitchFamily="18" charset="0"/>
              </a:rPr>
              <a:t>Open Democracy</a:t>
            </a:r>
            <a:r>
              <a:rPr lang="en-GB" sz="2000" dirty="0">
                <a:latin typeface="Cambria" panose="02040503050406030204" pitchFamily="18" charset="0"/>
              </a:rPr>
              <a:t>, 4 October 2020; iii) “Researchers point to populism’s appeal to victimhood and resentment </a:t>
            </a:r>
            <a:r>
              <a:rPr lang="en-GB" sz="2000" i="1" dirty="0">
                <a:latin typeface="Cambria" panose="02040503050406030204" pitchFamily="18" charset="0"/>
              </a:rPr>
              <a:t>A new study from the Department of Politics and International Studies at the University of Warwick combines research on populist rhetoric, emotions and security in order to examine how particular groups of voters are mobilized: “</a:t>
            </a:r>
            <a:r>
              <a:rPr lang="en-GB" sz="2000" dirty="0">
                <a:latin typeface="Cambria" panose="02040503050406030204" pitchFamily="18" charset="0"/>
              </a:rPr>
              <a:t>The article argues that populists like Donald Trump, Marine Le Pen, or some Brexit campaigners, construct fantasies of past national greatness and belonging to instil audiences with a sense of pride and nostalgia. At the same time, these political entrepreneurs use rhetoric that targets feelings of resentment and anger, representing themselves and their audiences as victims of the establishment.” https://</a:t>
            </a:r>
            <a:r>
              <a:rPr lang="en-GB" sz="2000" dirty="0" err="1">
                <a:latin typeface="Cambria" panose="02040503050406030204" pitchFamily="18" charset="0"/>
              </a:rPr>
              <a:t>warwick.ac.uk</a:t>
            </a:r>
            <a:r>
              <a:rPr lang="en-GB" sz="2000" dirty="0">
                <a:latin typeface="Cambria" panose="02040503050406030204" pitchFamily="18" charset="0"/>
              </a:rPr>
              <a:t>/</a:t>
            </a:r>
            <a:r>
              <a:rPr lang="en-GB" sz="2000" dirty="0" err="1">
                <a:latin typeface="Cambria" panose="02040503050406030204" pitchFamily="18" charset="0"/>
              </a:rPr>
              <a:t>newsandevents</a:t>
            </a:r>
            <a:r>
              <a:rPr lang="en-GB" sz="2000" dirty="0">
                <a:latin typeface="Cambria" panose="02040503050406030204" pitchFamily="18" charset="0"/>
              </a:rPr>
              <a:t>/</a:t>
            </a:r>
            <a:r>
              <a:rPr lang="en-GB" sz="2000" dirty="0" err="1">
                <a:latin typeface="Cambria" panose="02040503050406030204" pitchFamily="18" charset="0"/>
              </a:rPr>
              <a:t>pressreleases</a:t>
            </a:r>
            <a:r>
              <a:rPr lang="en-GB" sz="2000" dirty="0">
                <a:latin typeface="Cambria" panose="02040503050406030204" pitchFamily="18" charset="0"/>
              </a:rPr>
              <a:t>/</a:t>
            </a:r>
            <a:r>
              <a:rPr lang="en-GB" sz="2000" dirty="0" err="1">
                <a:latin typeface="Cambria" panose="02040503050406030204" pitchFamily="18" charset="0"/>
              </a:rPr>
              <a:t>researchers_point_to</a:t>
            </a:r>
            <a:r>
              <a:rPr lang="en-GB" sz="2000" dirty="0">
                <a:latin typeface="Cambria" panose="02040503050406030204" pitchFamily="18" charset="0"/>
              </a:rPr>
              <a:t>/</a:t>
            </a:r>
          </a:p>
          <a:p>
            <a:pPr marL="137160" indent="0">
              <a:buNone/>
            </a:pPr>
            <a:endParaRPr lang="en-GB" sz="2000" dirty="0">
              <a:latin typeface="Cambria" panose="02040503050406030204" pitchFamily="18" charset="0"/>
            </a:endParaRPr>
          </a:p>
          <a:p>
            <a:endParaRPr lang="en-GB" dirty="0">
              <a:latin typeface="Cambria" panose="02040503050406030204" pitchFamily="18" charset="0"/>
            </a:endParaRPr>
          </a:p>
        </p:txBody>
      </p:sp>
      <p:pic>
        <p:nvPicPr>
          <p:cNvPr id="4" name="Audio 3">
            <a:hlinkClick r:id="" action="ppaction://media"/>
            <a:extLst>
              <a:ext uri="{FF2B5EF4-FFF2-40B4-BE49-F238E27FC236}">
                <a16:creationId xmlns:a16="http://schemas.microsoft.com/office/drawing/2014/main" id="{160D3E73-62C3-D64A-AD85-4C17DCA21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91890642"/>
      </p:ext>
    </p:extLst>
  </p:cSld>
  <p:clrMapOvr>
    <a:masterClrMapping/>
  </p:clrMapOvr>
  <mc:AlternateContent xmlns:mc="http://schemas.openxmlformats.org/markup-compatibility/2006" xmlns:p14="http://schemas.microsoft.com/office/powerpoint/2010/main">
    <mc:Choice Requires="p14">
      <p:transition spd="slow" p14:dur="2000" advTm="8716"/>
    </mc:Choice>
    <mc:Fallback xmlns="">
      <p:transition spd="slow" advTm="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9BEC-8A52-9842-8DAE-B54EFAF99C06}"/>
              </a:ext>
            </a:extLst>
          </p:cNvPr>
          <p:cNvSpPr>
            <a:spLocks noGrp="1"/>
          </p:cNvSpPr>
          <p:nvPr>
            <p:ph type="title"/>
          </p:nvPr>
        </p:nvSpPr>
        <p:spPr/>
        <p:txBody>
          <a:bodyPr>
            <a:normAutofit/>
          </a:bodyPr>
          <a:lstStyle/>
          <a:p>
            <a:r>
              <a:rPr lang="en-GB" sz="2800" dirty="0">
                <a:latin typeface="Cambria" panose="02040503050406030204" pitchFamily="18" charset="0"/>
              </a:rPr>
              <a:t>III: Islamism as resentment politics</a:t>
            </a:r>
          </a:p>
        </p:txBody>
      </p:sp>
      <p:sp>
        <p:nvSpPr>
          <p:cNvPr id="3" name="Content Placeholder 2">
            <a:extLst>
              <a:ext uri="{FF2B5EF4-FFF2-40B4-BE49-F238E27FC236}">
                <a16:creationId xmlns:a16="http://schemas.microsoft.com/office/drawing/2014/main" id="{03FEB247-3D96-F640-A813-4B17051C63D4}"/>
              </a:ext>
            </a:extLst>
          </p:cNvPr>
          <p:cNvSpPr>
            <a:spLocks noGrp="1"/>
          </p:cNvSpPr>
          <p:nvPr>
            <p:ph idx="1"/>
          </p:nvPr>
        </p:nvSpPr>
        <p:spPr>
          <a:xfrm>
            <a:off x="457200" y="1268760"/>
            <a:ext cx="8229600" cy="5314602"/>
          </a:xfrm>
        </p:spPr>
        <p:txBody>
          <a:bodyPr>
            <a:normAutofit fontScale="77500" lnSpcReduction="20000"/>
          </a:bodyPr>
          <a:lstStyle/>
          <a:p>
            <a:pPr marL="137160" indent="0">
              <a:buNone/>
            </a:pPr>
            <a:r>
              <a:rPr lang="en-GB" dirty="0">
                <a:latin typeface="Cambria" panose="02040503050406030204" pitchFamily="18" charset="0"/>
              </a:rPr>
              <a:t>The ‘dirty’ war fought by Islamism against the West with its repeated multiple atrocities and attempts to disrupt and undermine the psychological security and the smooth functioning of advanced societies can be seen as a response to </a:t>
            </a:r>
            <a:r>
              <a:rPr lang="en-GB" dirty="0" err="1">
                <a:latin typeface="Cambria" panose="02040503050406030204" pitchFamily="18" charset="0"/>
              </a:rPr>
              <a:t>i</a:t>
            </a:r>
            <a:r>
              <a:rPr lang="en-GB" dirty="0">
                <a:latin typeface="Cambria" panose="02040503050406030204" pitchFamily="18" charset="0"/>
              </a:rPr>
              <a:t>) the sense of cultural, imperial and technological eclipse of the Islamic World  by the ‘Christian’ West despite its enormous medieval empire which was culturally, scientifically, and technologically superior, ii)  the existential crisis of Islam as a faith in a secularizing and globalizing world; iii) recent humiliations in the relations between Arab nations and a West-backed Israel.</a:t>
            </a:r>
          </a:p>
          <a:p>
            <a:pPr marL="137160" indent="0">
              <a:buNone/>
            </a:pPr>
            <a:r>
              <a:rPr lang="en-GB" dirty="0">
                <a:latin typeface="Cambria" panose="02040503050406030204" pitchFamily="18" charset="0"/>
              </a:rPr>
              <a:t>Note the  ‘devious’, underhand, barbaric tactics and strategies of Al Qaeda, Taliban and Isis typical of </a:t>
            </a:r>
            <a:r>
              <a:rPr lang="en-GB" i="1" dirty="0">
                <a:latin typeface="Cambria" panose="02040503050406030204" pitchFamily="18" charset="0"/>
              </a:rPr>
              <a:t>ressentiment</a:t>
            </a:r>
          </a:p>
          <a:p>
            <a:pPr marL="137160" indent="0">
              <a:buNone/>
            </a:pPr>
            <a:endParaRPr lang="en-GB" dirty="0">
              <a:latin typeface="Cambria" panose="02040503050406030204" pitchFamily="18" charset="0"/>
            </a:endParaRPr>
          </a:p>
          <a:p>
            <a:pPr marL="137160" indent="0">
              <a:buNone/>
            </a:pPr>
            <a:r>
              <a:rPr lang="en-GB" sz="2600" dirty="0">
                <a:latin typeface="Cambria" panose="02040503050406030204" pitchFamily="18" charset="0"/>
              </a:rPr>
              <a:t>See: Michael </a:t>
            </a:r>
            <a:r>
              <a:rPr lang="en-GB" sz="2600" dirty="0" err="1">
                <a:latin typeface="Cambria" panose="02040503050406030204" pitchFamily="18" charset="0"/>
              </a:rPr>
              <a:t>Sharnhof</a:t>
            </a:r>
            <a:r>
              <a:rPr lang="en-GB" sz="2600" dirty="0">
                <a:latin typeface="Cambria" panose="02040503050406030204" pitchFamily="18" charset="0"/>
              </a:rPr>
              <a:t>, ‘A humiliated Arab world turns to Islamism’: “After the Six Day War Pan-Arabism’s decline created a vacuum that was filled by Islamists”</a:t>
            </a:r>
          </a:p>
          <a:p>
            <a:pPr marL="137160" indent="0">
              <a:buNone/>
            </a:pPr>
            <a:r>
              <a:rPr lang="en-GB" sz="2600" dirty="0">
                <a:latin typeface="Cambria" panose="02040503050406030204" pitchFamily="18" charset="0"/>
              </a:rPr>
              <a:t>E. </a:t>
            </a:r>
            <a:r>
              <a:rPr lang="en-GB" sz="2600" dirty="0" err="1">
                <a:latin typeface="Cambria" panose="02040503050406030204" pitchFamily="18" charset="0"/>
              </a:rPr>
              <a:t>Brigi</a:t>
            </a:r>
            <a:r>
              <a:rPr lang="en-GB" sz="2600" dirty="0">
                <a:latin typeface="Cambria" panose="02040503050406030204" pitchFamily="18" charset="0"/>
              </a:rPr>
              <a:t>, ‘The Globalisation of Resentment: Failure, Denial, and Violence in World Politics’, Westminster Politics https://</a:t>
            </a:r>
            <a:r>
              <a:rPr lang="en-GB" sz="2600" dirty="0" err="1">
                <a:latin typeface="Cambria" panose="02040503050406030204" pitchFamily="18" charset="0"/>
              </a:rPr>
              <a:t>core.ac.uk</a:t>
            </a:r>
            <a:r>
              <a:rPr lang="en-GB" sz="2600" dirty="0">
                <a:latin typeface="Cambria" panose="02040503050406030204" pitchFamily="18" charset="0"/>
              </a:rPr>
              <a:t>/download/pdf/161104664.pdf</a:t>
            </a:r>
          </a:p>
        </p:txBody>
      </p:sp>
      <p:pic>
        <p:nvPicPr>
          <p:cNvPr id="4" name="Audio 3">
            <a:hlinkClick r:id="" action="ppaction://media"/>
            <a:extLst>
              <a:ext uri="{FF2B5EF4-FFF2-40B4-BE49-F238E27FC236}">
                <a16:creationId xmlns:a16="http://schemas.microsoft.com/office/drawing/2014/main" id="{7578C44B-8323-E140-9DE6-84BCB82737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41113701"/>
      </p:ext>
    </p:extLst>
  </p:cSld>
  <p:clrMapOvr>
    <a:masterClrMapping/>
  </p:clrMapOvr>
  <mc:AlternateContent xmlns:mc="http://schemas.openxmlformats.org/markup-compatibility/2006" xmlns:p14="http://schemas.microsoft.com/office/powerpoint/2010/main">
    <mc:Choice Requires="p14">
      <p:transition spd="slow" p14:dur="2000" advTm="46857"/>
    </mc:Choice>
    <mc:Fallback xmlns="">
      <p:transition spd="slow" advTm="4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11A2-C332-E54F-BB5F-AC5DD95292A9}"/>
              </a:ext>
            </a:extLst>
          </p:cNvPr>
          <p:cNvSpPr>
            <a:spLocks noGrp="1"/>
          </p:cNvSpPr>
          <p:nvPr>
            <p:ph type="title"/>
          </p:nvPr>
        </p:nvSpPr>
        <p:spPr/>
        <p:txBody>
          <a:bodyPr>
            <a:noAutofit/>
          </a:bodyPr>
          <a:lstStyle/>
          <a:p>
            <a:r>
              <a:rPr lang="en-GB" sz="2400" dirty="0">
                <a:latin typeface="Cambria" panose="02040503050406030204" pitchFamily="18" charset="0"/>
              </a:rPr>
              <a:t>Footnote: the waning power and unsustainability of Putin’s resentment politics</a:t>
            </a:r>
          </a:p>
        </p:txBody>
      </p:sp>
      <p:sp>
        <p:nvSpPr>
          <p:cNvPr id="3" name="Content Placeholder 2">
            <a:extLst>
              <a:ext uri="{FF2B5EF4-FFF2-40B4-BE49-F238E27FC236}">
                <a16:creationId xmlns:a16="http://schemas.microsoft.com/office/drawing/2014/main" id="{FE30A619-BAC8-0E45-B4B0-F753A7A5EEDC}"/>
              </a:ext>
            </a:extLst>
          </p:cNvPr>
          <p:cNvSpPr>
            <a:spLocks noGrp="1"/>
          </p:cNvSpPr>
          <p:nvPr>
            <p:ph idx="1"/>
          </p:nvPr>
        </p:nvSpPr>
        <p:spPr>
          <a:xfrm>
            <a:off x="457200" y="1417638"/>
            <a:ext cx="8229600" cy="5323730"/>
          </a:xfrm>
        </p:spPr>
        <p:txBody>
          <a:bodyPr>
            <a:noAutofit/>
          </a:bodyPr>
          <a:lstStyle/>
          <a:p>
            <a:pPr marL="137160" indent="0">
              <a:buNone/>
            </a:pPr>
            <a:r>
              <a:rPr lang="en-GB" sz="2000" dirty="0">
                <a:latin typeface="Cambria" panose="02040503050406030204" pitchFamily="18" charset="0"/>
              </a:rPr>
              <a:t>Brian Taylor, ‘Putin’s Rules of the Game: The Pitfalls of Russia’s New Constitution’ </a:t>
            </a:r>
            <a:r>
              <a:rPr lang="en-GB" sz="2000" i="1" dirty="0">
                <a:latin typeface="Cambria" panose="02040503050406030204" pitchFamily="18" charset="0"/>
              </a:rPr>
              <a:t>Foreign Affairs</a:t>
            </a:r>
            <a:r>
              <a:rPr lang="en-GB" sz="2000" dirty="0">
                <a:latin typeface="Cambria" panose="02040503050406030204" pitchFamily="18" charset="0"/>
              </a:rPr>
              <a:t>, April 12, 2021</a:t>
            </a:r>
          </a:p>
          <a:p>
            <a:pPr marL="137160" indent="0">
              <a:buNone/>
            </a:pPr>
            <a:r>
              <a:rPr lang="en-GB" sz="2000" dirty="0">
                <a:latin typeface="Cambria" panose="02040503050406030204" pitchFamily="18" charset="0"/>
              </a:rPr>
              <a:t>Bo </a:t>
            </a:r>
            <a:r>
              <a:rPr lang="en-GB" sz="2000" dirty="0" err="1">
                <a:latin typeface="Cambria" panose="02040503050406030204" pitchFamily="18" charset="0"/>
              </a:rPr>
              <a:t>Petersson</a:t>
            </a:r>
            <a:r>
              <a:rPr lang="en-GB" sz="2000" dirty="0">
                <a:latin typeface="Cambria" panose="02040503050406030204" pitchFamily="18" charset="0"/>
              </a:rPr>
              <a:t>, ‘Putin and the Russian </a:t>
            </a:r>
            <a:r>
              <a:rPr lang="en-GB" sz="2000" dirty="0" err="1">
                <a:latin typeface="Cambria" panose="02040503050406030204" pitchFamily="18" charset="0"/>
              </a:rPr>
              <a:t>Mythscape</a:t>
            </a:r>
            <a:r>
              <a:rPr lang="en-GB" sz="2000" dirty="0">
                <a:latin typeface="Cambria" panose="02040503050406030204" pitchFamily="18" charset="0"/>
              </a:rPr>
              <a:t>: Dilemmas of Charismatic Legitimacy’ </a:t>
            </a:r>
            <a:r>
              <a:rPr lang="en-GB" sz="2000" i="1" dirty="0" err="1">
                <a:latin typeface="Cambria" panose="02040503050406030204" pitchFamily="18" charset="0"/>
              </a:rPr>
              <a:t>Demokratizatsiya</a:t>
            </a:r>
            <a:r>
              <a:rPr lang="en-GB" sz="2000" dirty="0">
                <a:latin typeface="Cambria" panose="02040503050406030204" pitchFamily="18" charset="0"/>
              </a:rPr>
              <a:t>, (2017) Vol. 25, no 3, pp. 235-254</a:t>
            </a:r>
          </a:p>
          <a:p>
            <a:pPr marL="137160" indent="0">
              <a:buNone/>
            </a:pPr>
            <a:r>
              <a:rPr lang="en-GB" sz="2000" dirty="0">
                <a:latin typeface="Cambria" panose="02040503050406030204" pitchFamily="18" charset="0"/>
              </a:rPr>
              <a:t>Richard Tempest, ‘The Charismatic Body Politics of President Putin’,</a:t>
            </a:r>
          </a:p>
          <a:p>
            <a:pPr marL="137160" indent="0">
              <a:buNone/>
            </a:pPr>
            <a:r>
              <a:rPr lang="en-GB" sz="2000" i="1" dirty="0">
                <a:latin typeface="Cambria" panose="02040503050406030204" pitchFamily="18" charset="0"/>
              </a:rPr>
              <a:t>Journal of Political Marketing  </a:t>
            </a:r>
            <a:r>
              <a:rPr lang="en-GB" sz="2000" dirty="0">
                <a:latin typeface="Cambria" panose="02040503050406030204" pitchFamily="18" charset="0"/>
              </a:rPr>
              <a:t>(2016), Vol. 15, Nos. 2-3, pp. 101-119</a:t>
            </a:r>
          </a:p>
          <a:p>
            <a:pPr marL="137160" indent="0">
              <a:buNone/>
            </a:pPr>
            <a:r>
              <a:rPr lang="en-GB" sz="2000" dirty="0">
                <a:latin typeface="Cambria" panose="02040503050406030204" pitchFamily="18" charset="0"/>
              </a:rPr>
              <a:t>https://www.tandfonline.com/doi/abs/10.1080/15377857.2016.1151105?journalCode=wplm20</a:t>
            </a:r>
          </a:p>
          <a:p>
            <a:pPr marL="137160" indent="0">
              <a:buNone/>
            </a:pPr>
            <a:r>
              <a:rPr lang="en-GB" sz="2000" dirty="0">
                <a:latin typeface="Cambria" panose="02040503050406030204" pitchFamily="18" charset="0"/>
              </a:rPr>
              <a:t>Joshua </a:t>
            </a:r>
            <a:r>
              <a:rPr lang="en-GB" sz="2000" dirty="0" err="1">
                <a:latin typeface="Cambria" panose="02040503050406030204" pitchFamily="18" charset="0"/>
              </a:rPr>
              <a:t>Yaffa</a:t>
            </a:r>
            <a:r>
              <a:rPr lang="en-GB" sz="2000" dirty="0">
                <a:latin typeface="Cambria" panose="02040503050406030204" pitchFamily="18" charset="0"/>
              </a:rPr>
              <a:t>, ‘How the Coronavirus Revealed the Hollowness of Putin’s “Vertical of Power”’, </a:t>
            </a:r>
            <a:r>
              <a:rPr lang="en-GB" sz="2000" i="1" dirty="0">
                <a:latin typeface="Cambria" panose="02040503050406030204" pitchFamily="18" charset="0"/>
              </a:rPr>
              <a:t>The New Yorker</a:t>
            </a:r>
            <a:r>
              <a:rPr lang="en-GB" sz="2000" dirty="0">
                <a:latin typeface="Cambria" panose="02040503050406030204" pitchFamily="18" charset="0"/>
              </a:rPr>
              <a:t>, May 26, 2020.</a:t>
            </a:r>
          </a:p>
          <a:p>
            <a:pPr marL="137160" indent="0">
              <a:buNone/>
            </a:pPr>
            <a:r>
              <a:rPr lang="en-GB" sz="2000" dirty="0">
                <a:latin typeface="Cambria" panose="02040503050406030204" pitchFamily="18" charset="0"/>
              </a:rPr>
              <a:t>‘The pandemic has shown that Vladimir Putin’s system is better at fostering a kind of psychic or virtual power than wielding real power in a time of genuine crisis.’</a:t>
            </a:r>
          </a:p>
        </p:txBody>
      </p:sp>
      <p:pic>
        <p:nvPicPr>
          <p:cNvPr id="4" name="Audio 3">
            <a:hlinkClick r:id="" action="ppaction://media"/>
            <a:extLst>
              <a:ext uri="{FF2B5EF4-FFF2-40B4-BE49-F238E27FC236}">
                <a16:creationId xmlns:a16="http://schemas.microsoft.com/office/drawing/2014/main" id="{02DBD258-23E6-914B-84A4-BDCEC803F6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58834392"/>
      </p:ext>
    </p:extLst>
  </p:cSld>
  <p:clrMapOvr>
    <a:masterClrMapping/>
  </p:clrMapOvr>
  <mc:AlternateContent xmlns:mc="http://schemas.openxmlformats.org/markup-compatibility/2006" xmlns:p14="http://schemas.microsoft.com/office/powerpoint/2010/main">
    <mc:Choice Requires="p14">
      <p:transition spd="slow" p14:dur="2000" advTm="75444"/>
    </mc:Choice>
    <mc:Fallback xmlns="">
      <p:transition spd="slow" advTm="7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AA28-FF3F-4141-A357-BA3AD1703AF7}"/>
              </a:ext>
            </a:extLst>
          </p:cNvPr>
          <p:cNvSpPr>
            <a:spLocks noGrp="1"/>
          </p:cNvSpPr>
          <p:nvPr>
            <p:ph type="title"/>
          </p:nvPr>
        </p:nvSpPr>
        <p:spPr>
          <a:xfrm>
            <a:off x="457200" y="-99392"/>
            <a:ext cx="8229600" cy="864096"/>
          </a:xfrm>
        </p:spPr>
        <p:txBody>
          <a:bodyPr>
            <a:noAutofit/>
          </a:bodyPr>
          <a:lstStyle/>
          <a:p>
            <a:r>
              <a:rPr lang="en-GB" sz="2800" dirty="0">
                <a:latin typeface="Cambria" panose="02040503050406030204" pitchFamily="18" charset="0"/>
              </a:rPr>
              <a:t>Covert action against Western democracies</a:t>
            </a:r>
          </a:p>
        </p:txBody>
      </p:sp>
      <p:sp>
        <p:nvSpPr>
          <p:cNvPr id="3" name="Content Placeholder 2">
            <a:extLst>
              <a:ext uri="{FF2B5EF4-FFF2-40B4-BE49-F238E27FC236}">
                <a16:creationId xmlns:a16="http://schemas.microsoft.com/office/drawing/2014/main" id="{907C5CAA-9A12-A243-B1C5-B49C2FB813EF}"/>
              </a:ext>
            </a:extLst>
          </p:cNvPr>
          <p:cNvSpPr>
            <a:spLocks noGrp="1"/>
          </p:cNvSpPr>
          <p:nvPr>
            <p:ph idx="1"/>
          </p:nvPr>
        </p:nvSpPr>
        <p:spPr>
          <a:xfrm>
            <a:off x="0" y="692696"/>
            <a:ext cx="9036496" cy="6165304"/>
          </a:xfrm>
        </p:spPr>
        <p:txBody>
          <a:bodyPr>
            <a:normAutofit lnSpcReduction="10000"/>
          </a:bodyPr>
          <a:lstStyle/>
          <a:p>
            <a:r>
              <a:rPr lang="en-GB" sz="2000" dirty="0">
                <a:latin typeface="Cambria" panose="02040503050406030204" pitchFamily="18" charset="0"/>
              </a:rPr>
              <a:t>Intensive anti-NATO /EU cyber-campaigns (e.g. against Organisation for Security and Cooperation in Europe)</a:t>
            </a:r>
          </a:p>
          <a:p>
            <a:r>
              <a:rPr lang="en-GB" sz="2000" dirty="0">
                <a:latin typeface="Cambria" panose="02040503050406030204" pitchFamily="18" charset="0"/>
              </a:rPr>
              <a:t>Sponsorship/covert online support for anti-EU, anti-NATO radical right populists (RN, FPÖ, UKIP, anti EU-Ukraine faction in Holland) as well as for far-right BNP, Jobbik, </a:t>
            </a:r>
            <a:r>
              <a:rPr lang="en-GB" sz="2000" dirty="0" err="1">
                <a:latin typeface="Cambria" panose="02040503050406030204" pitchFamily="18" charset="0"/>
              </a:rPr>
              <a:t>Vlaams</a:t>
            </a:r>
            <a:r>
              <a:rPr lang="ru-RU" sz="2000" dirty="0">
                <a:latin typeface="Cambria" panose="02040503050406030204" pitchFamily="18" charset="0"/>
              </a:rPr>
              <a:t> </a:t>
            </a:r>
            <a:r>
              <a:rPr lang="en-GB" sz="2000" dirty="0" err="1">
                <a:latin typeface="Cambria" panose="02040503050406030204" pitchFamily="18" charset="0"/>
              </a:rPr>
              <a:t>Belang</a:t>
            </a:r>
            <a:r>
              <a:rPr lang="en-GB" sz="2000" dirty="0">
                <a:latin typeface="Cambria" panose="02040503050406030204" pitchFamily="18" charset="0"/>
              </a:rPr>
              <a:t>, FN, NPD, </a:t>
            </a:r>
            <a:r>
              <a:rPr lang="en-GB" sz="2000" dirty="0" err="1">
                <a:latin typeface="Cambria" panose="02040503050406030204" pitchFamily="18" charset="0"/>
              </a:rPr>
              <a:t>AfD</a:t>
            </a:r>
            <a:r>
              <a:rPr lang="en-GB" sz="2000" dirty="0">
                <a:latin typeface="Cambria" panose="02040503050406030204" pitchFamily="18" charset="0"/>
              </a:rPr>
              <a:t>): in 2015 International Russian Conservative Forum invited 150 representatives of Western Far Right in Moscow (see http://</a:t>
            </a:r>
            <a:r>
              <a:rPr lang="en-GB" sz="2000" dirty="0" err="1">
                <a:latin typeface="Cambria" panose="02040503050406030204" pitchFamily="18" charset="0"/>
              </a:rPr>
              <a:t>anton-shekhovtsov.blogspot.com</a:t>
            </a:r>
            <a:r>
              <a:rPr lang="en-GB" sz="2000" dirty="0">
                <a:latin typeface="Cambria" panose="02040503050406030204" pitchFamily="18" charset="0"/>
              </a:rPr>
              <a:t>/2015/04/what-does-fascist-conference-in-</a:t>
            </a:r>
            <a:r>
              <a:rPr lang="en-GB" sz="2000" dirty="0" err="1">
                <a:latin typeface="Cambria" panose="02040503050406030204" pitchFamily="18" charset="0"/>
              </a:rPr>
              <a:t>st.html</a:t>
            </a:r>
            <a:r>
              <a:rPr lang="ru-RU" sz="2000" dirty="0">
                <a:latin typeface="Cambria" panose="02040503050406030204" pitchFamily="18" charset="0"/>
              </a:rPr>
              <a:t>)</a:t>
            </a:r>
            <a:endParaRPr lang="en-GB" sz="2000" dirty="0">
              <a:latin typeface="Cambria" panose="02040503050406030204" pitchFamily="18" charset="0"/>
            </a:endParaRPr>
          </a:p>
          <a:p>
            <a:r>
              <a:rPr lang="en-GB" sz="2000" dirty="0">
                <a:latin typeface="Cambria" panose="02040503050406030204" pitchFamily="18" charset="0"/>
              </a:rPr>
              <a:t>Misinformation to stir racism in West (e.g. in Germany fake news about German-Russian child rape by immigrant to incite racist backlash)</a:t>
            </a:r>
          </a:p>
          <a:p>
            <a:r>
              <a:rPr lang="en-GB" sz="2000" dirty="0">
                <a:latin typeface="Cambria" panose="02040503050406030204" pitchFamily="18" charset="0"/>
              </a:rPr>
              <a:t>Extensive trolling-, bot-, and misinformation campaign to boost Trump support and Trump and undermine/criminalize Hillary Clinton</a:t>
            </a:r>
          </a:p>
          <a:p>
            <a:r>
              <a:rPr lang="en-GB" sz="2000" dirty="0">
                <a:latin typeface="Cambria" panose="02040503050406030204" pitchFamily="18" charset="0"/>
              </a:rPr>
              <a:t>Likely involvement in German and French elections and in Brexit campaign</a:t>
            </a:r>
          </a:p>
          <a:p>
            <a:r>
              <a:rPr lang="en-GB" sz="2000" dirty="0">
                <a:latin typeface="Cambria" panose="02040503050406030204" pitchFamily="18" charset="0"/>
              </a:rPr>
              <a:t>Russia’s Internet Research Agency (IRA) accused of carrying out identity theft, wire and bank fraud and conspiracy to defraud America by “impairing, obstructing and defeating the lawful governmental functions of the United States”.</a:t>
            </a:r>
          </a:p>
          <a:p>
            <a:r>
              <a:rPr lang="en-GB" sz="2000" dirty="0">
                <a:latin typeface="Cambria" panose="02040503050406030204" pitchFamily="18" charset="0"/>
              </a:rPr>
              <a:t>Massive disinformation campaign to blame Ukraine after downing of Malaysia Airlines Flight 17 in 2014</a:t>
            </a:r>
          </a:p>
        </p:txBody>
      </p:sp>
      <p:pic>
        <p:nvPicPr>
          <p:cNvPr id="4" name="Audio 3">
            <a:hlinkClick r:id="" action="ppaction://media"/>
            <a:extLst>
              <a:ext uri="{FF2B5EF4-FFF2-40B4-BE49-F238E27FC236}">
                <a16:creationId xmlns:a16="http://schemas.microsoft.com/office/drawing/2014/main" id="{25678EDA-58E0-6A4D-82F0-D6C09CCC9C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36304508"/>
      </p:ext>
    </p:extLst>
  </p:cSld>
  <p:clrMapOvr>
    <a:masterClrMapping/>
  </p:clrMapOvr>
  <mc:AlternateContent xmlns:mc="http://schemas.openxmlformats.org/markup-compatibility/2006" xmlns:p14="http://schemas.microsoft.com/office/powerpoint/2010/main">
    <mc:Choice Requires="p14">
      <p:transition spd="slow" p14:dur="2000" advTm="6537"/>
    </mc:Choice>
    <mc:Fallback xmlns="">
      <p:transition spd="slow" advTm="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1AAC-D6B3-A94A-A8E9-80491A90491B}"/>
              </a:ext>
            </a:extLst>
          </p:cNvPr>
          <p:cNvSpPr>
            <a:spLocks noGrp="1"/>
          </p:cNvSpPr>
          <p:nvPr>
            <p:ph type="title"/>
          </p:nvPr>
        </p:nvSpPr>
        <p:spPr/>
        <p:txBody>
          <a:bodyPr>
            <a:normAutofit fontScale="90000"/>
          </a:bodyPr>
          <a:lstStyle/>
          <a:p>
            <a:r>
              <a:rPr lang="en-GB" dirty="0">
                <a:latin typeface="Cambria" panose="02040503050406030204" pitchFamily="18" charset="0"/>
              </a:rPr>
              <a:t>Meanwhile Putin is determined to remain the face of Russia</a:t>
            </a:r>
          </a:p>
        </p:txBody>
      </p:sp>
      <p:pic>
        <p:nvPicPr>
          <p:cNvPr id="11266" name="Picture 2" descr="Killer, kleptocrat, genius, spy: the many myths of Vladimir Putin |  Vladimir Putin | The Guardian">
            <a:extLst>
              <a:ext uri="{FF2B5EF4-FFF2-40B4-BE49-F238E27FC236}">
                <a16:creationId xmlns:a16="http://schemas.microsoft.com/office/drawing/2014/main" id="{EE9447A2-5289-244C-88C7-B2B384F10F3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794192"/>
            <a:ext cx="8229600" cy="432054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53858B15-45CC-424B-92D5-7CF4D18DF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58362046"/>
      </p:ext>
    </p:extLst>
  </p:cSld>
  <p:clrMapOvr>
    <a:masterClrMapping/>
  </p:clrMapOvr>
  <mc:AlternateContent xmlns:mc="http://schemas.openxmlformats.org/markup-compatibility/2006" xmlns:p14="http://schemas.microsoft.com/office/powerpoint/2010/main">
    <mc:Choice Requires="p14">
      <p:transition spd="slow" p14:dur="2000" advTm="130209"/>
    </mc:Choice>
    <mc:Fallback xmlns="">
      <p:transition spd="slow" advTm="13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A3FB-1A4D-8B44-BBCA-D23A06C98C40}"/>
              </a:ext>
            </a:extLst>
          </p:cNvPr>
          <p:cNvSpPr>
            <a:spLocks noGrp="1"/>
          </p:cNvSpPr>
          <p:nvPr>
            <p:ph type="title"/>
          </p:nvPr>
        </p:nvSpPr>
        <p:spPr>
          <a:xfrm>
            <a:off x="457200" y="274638"/>
            <a:ext cx="8229600" cy="346050"/>
          </a:xfrm>
        </p:spPr>
        <p:txBody>
          <a:bodyPr>
            <a:normAutofit fontScale="90000"/>
          </a:bodyPr>
          <a:lstStyle/>
          <a:p>
            <a:r>
              <a:rPr lang="en-GB" sz="2800" dirty="0">
                <a:latin typeface="Cambria" panose="02040503050406030204" pitchFamily="18" charset="0"/>
              </a:rPr>
              <a:t>More disinformation </a:t>
            </a:r>
          </a:p>
        </p:txBody>
      </p:sp>
      <p:sp>
        <p:nvSpPr>
          <p:cNvPr id="3" name="Content Placeholder 2">
            <a:extLst>
              <a:ext uri="{FF2B5EF4-FFF2-40B4-BE49-F238E27FC236}">
                <a16:creationId xmlns:a16="http://schemas.microsoft.com/office/drawing/2014/main" id="{886A55EB-AEC8-7648-8F3C-4B411E424B56}"/>
              </a:ext>
            </a:extLst>
          </p:cNvPr>
          <p:cNvSpPr>
            <a:spLocks noGrp="1"/>
          </p:cNvSpPr>
          <p:nvPr>
            <p:ph idx="1"/>
          </p:nvPr>
        </p:nvSpPr>
        <p:spPr>
          <a:xfrm>
            <a:off x="0" y="764704"/>
            <a:ext cx="8928100" cy="5976664"/>
          </a:xfrm>
        </p:spPr>
        <p:txBody>
          <a:bodyPr>
            <a:normAutofit fontScale="92500" lnSpcReduction="10000"/>
          </a:bodyPr>
          <a:lstStyle/>
          <a:p>
            <a:r>
              <a:rPr lang="en-GB" sz="1800" dirty="0">
                <a:latin typeface="Cambria" panose="02040503050406030204" pitchFamily="18" charset="0"/>
              </a:rPr>
              <a:t>Russia Today and Sputnik created to spread pro-Putin propaganda and fake news about Russia in guise of ‘neutral’ news and current affairs outlets</a:t>
            </a:r>
          </a:p>
          <a:p>
            <a:r>
              <a:rPr lang="en-GB" sz="1800" dirty="0">
                <a:latin typeface="Cambria" panose="02040503050406030204" pitchFamily="18" charset="0"/>
              </a:rPr>
              <a:t>Various covert activities form part of Russia’s extensive cyberwar against perceived enemies carried out under aegis of Federal Security Service of the Russian Federation (FSB RF), formerly part of KGB</a:t>
            </a:r>
            <a:r>
              <a:rPr lang="en-GB" sz="1800" b="1" dirty="0">
                <a:latin typeface="Cambria" panose="02040503050406030204" pitchFamily="18" charset="0"/>
              </a:rPr>
              <a:t>, </a:t>
            </a:r>
            <a:r>
              <a:rPr lang="en-GB" sz="1800" dirty="0">
                <a:latin typeface="Cambria" panose="02040503050406030204" pitchFamily="18" charset="0"/>
              </a:rPr>
              <a:t>including</a:t>
            </a:r>
            <a:r>
              <a:rPr lang="en-GB" sz="1800" b="1" dirty="0">
                <a:latin typeface="Cambria" panose="02040503050406030204" pitchFamily="18" charset="0"/>
              </a:rPr>
              <a:t> </a:t>
            </a:r>
            <a:r>
              <a:rPr lang="en-GB" sz="1800" dirty="0">
                <a:latin typeface="Cambria" panose="02040503050406030204" pitchFamily="18" charset="0"/>
              </a:rPr>
              <a:t>denial of service attacks, hacker attacks, dissemination of fake news and propaganda, participation of state-sponsored teams in political blogs, internet surveillance, persecution of cyber-dissidents. </a:t>
            </a:r>
          </a:p>
          <a:p>
            <a:r>
              <a:rPr lang="en-GB" sz="1800" dirty="0">
                <a:latin typeface="Cambria" panose="02040503050406030204" pitchFamily="18" charset="0"/>
              </a:rPr>
              <a:t>An analysis by the US Defense Intelligence Agency (DIA) in 2017 concludes that Russia sees "Information Countermeasures" or </a:t>
            </a:r>
            <a:r>
              <a:rPr lang="en-GB" sz="1800" dirty="0" err="1">
                <a:latin typeface="Cambria" panose="02040503050406030204" pitchFamily="18" charset="0"/>
              </a:rPr>
              <a:t>IPb</a:t>
            </a:r>
            <a:r>
              <a:rPr lang="en-GB" sz="1800" dirty="0">
                <a:latin typeface="Cambria" panose="02040503050406030204" pitchFamily="18" charset="0"/>
              </a:rPr>
              <a:t> (</a:t>
            </a:r>
            <a:r>
              <a:rPr lang="en-GB" sz="1800" i="1" dirty="0" err="1">
                <a:latin typeface="Cambria" panose="02040503050406030204" pitchFamily="18" charset="0"/>
              </a:rPr>
              <a:t>informatsionnoye</a:t>
            </a:r>
            <a:r>
              <a:rPr lang="en-GB" sz="1800" i="1" dirty="0">
                <a:latin typeface="Cambria" panose="02040503050406030204" pitchFamily="18" charset="0"/>
              </a:rPr>
              <a:t> </a:t>
            </a:r>
            <a:r>
              <a:rPr lang="en-GB" sz="1800" i="1" dirty="0" err="1">
                <a:latin typeface="Cambria" panose="02040503050406030204" pitchFamily="18" charset="0"/>
              </a:rPr>
              <a:t>protivoborstvo</a:t>
            </a:r>
            <a:r>
              <a:rPr lang="en-GB" sz="1800" dirty="0">
                <a:latin typeface="Cambria" panose="02040503050406030204" pitchFamily="18" charset="0"/>
              </a:rPr>
              <a:t>) as "strategically decisive and critically important to control its domestic populace and influence adversary states”</a:t>
            </a:r>
          </a:p>
          <a:p>
            <a:r>
              <a:rPr lang="en-GB" sz="1800" dirty="0">
                <a:latin typeface="Cambria" panose="02040503050406030204" pitchFamily="18" charset="0"/>
              </a:rPr>
              <a:t>Fake ‘election observation’ as tool of electoral interference: see https://</a:t>
            </a:r>
            <a:r>
              <a:rPr lang="en-GB" sz="1800" dirty="0" err="1">
                <a:latin typeface="Cambria" panose="02040503050406030204" pitchFamily="18" charset="0"/>
              </a:rPr>
              <a:t>www.epde.org</a:t>
            </a:r>
            <a:r>
              <a:rPr lang="en-GB" sz="1800" dirty="0">
                <a:latin typeface="Cambria" panose="02040503050406030204" pitchFamily="18" charset="0"/>
              </a:rPr>
              <a:t>/</a:t>
            </a:r>
            <a:r>
              <a:rPr lang="en-GB" sz="1800" dirty="0" err="1">
                <a:latin typeface="Cambria" panose="02040503050406030204" pitchFamily="18" charset="0"/>
              </a:rPr>
              <a:t>en</a:t>
            </a:r>
            <a:r>
              <a:rPr lang="en-GB" sz="1800" dirty="0">
                <a:latin typeface="Cambria" panose="02040503050406030204" pitchFamily="18" charset="0"/>
              </a:rPr>
              <a:t>/news/details/fake-election-observation-as-russias-tool-of-election-interference-the-case-of-afric-2599.html</a:t>
            </a:r>
          </a:p>
          <a:p>
            <a:r>
              <a:rPr lang="en-GB" sz="1800" dirty="0">
                <a:latin typeface="Cambria" panose="02040503050406030204" pitchFamily="18" charset="0"/>
              </a:rPr>
              <a:t>The DIA divides 'Information Countermeasures' into two categories: "Informational-Technical" and "Informational-Psychological" groups, i.e. </a:t>
            </a:r>
            <a:r>
              <a:rPr lang="en-GB" sz="1800" dirty="0" err="1">
                <a:latin typeface="Cambria" panose="02040503050406030204" pitchFamily="18" charset="0"/>
              </a:rPr>
              <a:t>i</a:t>
            </a:r>
            <a:r>
              <a:rPr lang="en-GB" sz="1800" dirty="0">
                <a:latin typeface="Cambria" panose="02040503050406030204" pitchFamily="18" charset="0"/>
              </a:rPr>
              <a:t>) network operations relating to defence, attack, and exploitation ; ii) "attempts to change people's behaviour or beliefs in favour of Russian governmental objectives.”’</a:t>
            </a:r>
          </a:p>
          <a:p>
            <a:r>
              <a:rPr lang="en-GB" sz="1800" dirty="0">
                <a:latin typeface="Cambria" panose="02040503050406030204" pitchFamily="18" charset="0"/>
              </a:rPr>
              <a:t>See </a:t>
            </a:r>
            <a:r>
              <a:rPr lang="en-GB" sz="1800" dirty="0" err="1">
                <a:latin typeface="Cambria" panose="02040503050406030204" pitchFamily="18" charset="0"/>
              </a:rPr>
              <a:t>i</a:t>
            </a:r>
            <a:r>
              <a:rPr lang="en-GB" sz="1800" dirty="0">
                <a:latin typeface="Cambria" panose="02040503050406030204" pitchFamily="18" charset="0"/>
              </a:rPr>
              <a:t>) Wiki article ‘Cyberwarfare by Russia’; ii) White House Fact Sheet on Actions in Response to Russian Malicious Cyber Activity and Harassment https://obamawhitehouse.archives.gov/the-press office/2016/12/29/ fact-sheet-actions-response-russian-malicious-cyber-activity-and</a:t>
            </a:r>
          </a:p>
        </p:txBody>
      </p:sp>
      <p:pic>
        <p:nvPicPr>
          <p:cNvPr id="4" name="Audio 3">
            <a:hlinkClick r:id="" action="ppaction://media"/>
            <a:extLst>
              <a:ext uri="{FF2B5EF4-FFF2-40B4-BE49-F238E27FC236}">
                <a16:creationId xmlns:a16="http://schemas.microsoft.com/office/drawing/2014/main" id="{C5738DEF-9CDB-F943-B66B-B1DDF130EC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79205119"/>
      </p:ext>
    </p:extLst>
  </p:cSld>
  <p:clrMapOvr>
    <a:masterClrMapping/>
  </p:clrMapOvr>
  <mc:AlternateContent xmlns:mc="http://schemas.openxmlformats.org/markup-compatibility/2006" xmlns:p14="http://schemas.microsoft.com/office/powerpoint/2010/main">
    <mc:Choice Requires="p14">
      <p:transition spd="slow" p14:dur="2000" advTm="8364"/>
    </mc:Choice>
    <mc:Fallback xmlns="">
      <p:transition spd="slow" advTm="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7690-2087-E842-AC9D-5C2D39FCAABA}"/>
              </a:ext>
            </a:extLst>
          </p:cNvPr>
          <p:cNvSpPr>
            <a:spLocks noGrp="1"/>
          </p:cNvSpPr>
          <p:nvPr>
            <p:ph type="title"/>
          </p:nvPr>
        </p:nvSpPr>
        <p:spPr>
          <a:xfrm>
            <a:off x="457200" y="116632"/>
            <a:ext cx="8229600" cy="936104"/>
          </a:xfrm>
        </p:spPr>
        <p:txBody>
          <a:bodyPr>
            <a:normAutofit/>
          </a:bodyPr>
          <a:lstStyle/>
          <a:p>
            <a:r>
              <a:rPr lang="en-GB" sz="2800" dirty="0">
                <a:latin typeface="Cambria" panose="02040503050406030204" pitchFamily="18" charset="0"/>
              </a:rPr>
              <a:t>War crimes/state murders committed in secret</a:t>
            </a:r>
          </a:p>
        </p:txBody>
      </p:sp>
      <p:sp>
        <p:nvSpPr>
          <p:cNvPr id="3" name="Content Placeholder 2">
            <a:extLst>
              <a:ext uri="{FF2B5EF4-FFF2-40B4-BE49-F238E27FC236}">
                <a16:creationId xmlns:a16="http://schemas.microsoft.com/office/drawing/2014/main" id="{7E626421-8ECC-C241-87C7-F6D5ED72C209}"/>
              </a:ext>
            </a:extLst>
          </p:cNvPr>
          <p:cNvSpPr>
            <a:spLocks noGrp="1"/>
          </p:cNvSpPr>
          <p:nvPr>
            <p:ph idx="1"/>
          </p:nvPr>
        </p:nvSpPr>
        <p:spPr>
          <a:xfrm>
            <a:off x="0" y="908720"/>
            <a:ext cx="8892480" cy="5949280"/>
          </a:xfrm>
        </p:spPr>
        <p:txBody>
          <a:bodyPr>
            <a:normAutofit fontScale="92500" lnSpcReduction="20000"/>
          </a:bodyPr>
          <a:lstStyle/>
          <a:p>
            <a:r>
              <a:rPr lang="en-GB" sz="2000" dirty="0">
                <a:latin typeface="Cambria" panose="02040503050406030204" pitchFamily="18" charset="0"/>
              </a:rPr>
              <a:t>Russian war crimes committed on Putin’s watch according to Amnesty International and Human Rights Watch include the summary execution of captured enemy combatants and torture in Georgia,</a:t>
            </a:r>
            <a:r>
              <a:rPr lang="en-GB" sz="2000" baseline="30000" dirty="0">
                <a:latin typeface="Cambria" panose="02040503050406030204" pitchFamily="18" charset="0"/>
              </a:rPr>
              <a:t> </a:t>
            </a:r>
            <a:r>
              <a:rPr lang="en-GB" sz="2000" dirty="0">
                <a:latin typeface="Cambria" panose="02040503050406030204" pitchFamily="18" charset="0"/>
              </a:rPr>
              <a:t>Ukraine</a:t>
            </a:r>
            <a:r>
              <a:rPr lang="en-GB" sz="2000" baseline="30000" dirty="0">
                <a:latin typeface="Cambria" panose="02040503050406030204" pitchFamily="18" charset="0"/>
              </a:rPr>
              <a:t> </a:t>
            </a:r>
            <a:r>
              <a:rPr lang="en-GB" sz="2000" dirty="0">
                <a:latin typeface="Cambria" panose="02040503050406030204" pitchFamily="18" charset="0"/>
              </a:rPr>
              <a:t>and Syria.</a:t>
            </a:r>
            <a:endParaRPr lang="en-GB" sz="2000" baseline="30000" dirty="0">
              <a:latin typeface="Cambria" panose="02040503050406030204" pitchFamily="18" charset="0"/>
            </a:endParaRPr>
          </a:p>
          <a:p>
            <a:r>
              <a:rPr lang="en-GB" sz="2000" dirty="0">
                <a:latin typeface="Cambria" panose="02040503050406030204" pitchFamily="18" charset="0"/>
              </a:rPr>
              <a:t>By 2009, the European Court of Human Rights (ECHR) had issued 115 verdicts finding the Russian government guilty of enforced disappearances, murder, torture in Chechnya (Médecins Sans Frontières also documented war crimes in Chechnya)</a:t>
            </a:r>
          </a:p>
          <a:p>
            <a:r>
              <a:rPr lang="en-GB" sz="2000" dirty="0">
                <a:latin typeface="Cambria" panose="02040503050406030204" pitchFamily="18" charset="0"/>
              </a:rPr>
              <a:t>The Office of the United Nations High Commissioner for Human Rights (OHCHR) in its 2017 report confirmed that Russia used cluster and incendiary (including barrel bombs) weapons in Syria, constituting the war crime of indiscriminate attacks in a civilian populated area, and also colluded with chemical weapons attacks on defenceless Syrian towns</a:t>
            </a:r>
            <a:endParaRPr lang="en-GB" sz="2000" baseline="30000" dirty="0">
              <a:latin typeface="Cambria" panose="02040503050406030204" pitchFamily="18" charset="0"/>
            </a:endParaRPr>
          </a:p>
          <a:p>
            <a:r>
              <a:rPr lang="en-GB" sz="2000" dirty="0">
                <a:latin typeface="Cambria" panose="02040503050406030204" pitchFamily="18" charset="0"/>
              </a:rPr>
              <a:t>In 2021 the ECHR also separately found Russia guilty of murder, torture, looting and destruction of homes in Georgia, as well as preventing the return of 20,000 displaced Georgians to their territory.</a:t>
            </a:r>
          </a:p>
          <a:p>
            <a:r>
              <a:rPr lang="en-GB" sz="2000" dirty="0">
                <a:latin typeface="Cambria" panose="02040503050406030204" pitchFamily="18" charset="0"/>
              </a:rPr>
              <a:t>Note too at least 100 known assassinations and attempted assassinations outside Russia of Putin opponents (e.g. in the UK Litvinenko, </a:t>
            </a:r>
            <a:r>
              <a:rPr lang="en-GB" sz="2000" dirty="0" err="1">
                <a:latin typeface="Cambria" panose="02040503050406030204" pitchFamily="18" charset="0"/>
              </a:rPr>
              <a:t>Gorbuntsov</a:t>
            </a:r>
            <a:r>
              <a:rPr lang="en-GB" sz="2000" dirty="0">
                <a:latin typeface="Cambria" panose="02040503050406030204" pitchFamily="18" charset="0"/>
              </a:rPr>
              <a:t>, </a:t>
            </a:r>
            <a:r>
              <a:rPr lang="en-GB" sz="2000" dirty="0" err="1">
                <a:latin typeface="Cambria" panose="02040503050406030204" pitchFamily="18" charset="0"/>
              </a:rPr>
              <a:t>Perepilichnyy</a:t>
            </a:r>
            <a:r>
              <a:rPr lang="en-GB" sz="2000" dirty="0">
                <a:latin typeface="Cambria" panose="02040503050406030204" pitchFamily="18" charset="0"/>
              </a:rPr>
              <a:t>, </a:t>
            </a:r>
            <a:r>
              <a:rPr lang="en-GB" sz="2000" dirty="0" err="1">
                <a:latin typeface="Cambria" panose="02040503050406030204" pitchFamily="18" charset="0"/>
              </a:rPr>
              <a:t>Berezovksy</a:t>
            </a:r>
            <a:r>
              <a:rPr lang="en-GB" sz="2000" dirty="0">
                <a:latin typeface="Cambria" panose="02040503050406030204" pitchFamily="18" charset="0"/>
              </a:rPr>
              <a:t>, and most notoriously the poisoning of the </a:t>
            </a:r>
            <a:r>
              <a:rPr lang="en-GB" sz="2000" dirty="0" err="1">
                <a:latin typeface="Cambria" panose="02040503050406030204" pitchFamily="18" charset="0"/>
              </a:rPr>
              <a:t>Skipals</a:t>
            </a:r>
            <a:r>
              <a:rPr lang="en-GB" sz="2000" dirty="0">
                <a:latin typeface="Cambria" panose="02040503050406030204" pitchFamily="18" charset="0"/>
              </a:rPr>
              <a:t> leading to </a:t>
            </a:r>
            <a:r>
              <a:rPr lang="en-GB" sz="2000" dirty="0" err="1">
                <a:latin typeface="Cambria" panose="02040503050406030204" pitchFamily="18" charset="0"/>
              </a:rPr>
              <a:t>Pythonesque</a:t>
            </a:r>
            <a:r>
              <a:rPr lang="en-GB" sz="2000" dirty="0">
                <a:latin typeface="Cambria" panose="02040503050406030204" pitchFamily="18" charset="0"/>
              </a:rPr>
              <a:t> interview with RT!), as well as numerous domestic assassinations, disappearances and imprisonments on trumped up charges. Russia involved in intense disinformation campaign against and likely murder of John Le </a:t>
            </a:r>
            <a:r>
              <a:rPr lang="en-GB" sz="2000" dirty="0" err="1">
                <a:latin typeface="Cambria" panose="02040503050406030204" pitchFamily="18" charset="0"/>
              </a:rPr>
              <a:t>Mesurier</a:t>
            </a:r>
            <a:r>
              <a:rPr lang="en-GB" sz="2000" dirty="0">
                <a:latin typeface="Cambria" panose="02040503050406030204" pitchFamily="18" charset="0"/>
              </a:rPr>
              <a:t>, founder of White Helmets. (NB BBC Sounds podcast ‘Mayday’ https://</a:t>
            </a:r>
            <a:r>
              <a:rPr lang="en-GB" sz="2000" dirty="0" err="1">
                <a:latin typeface="Cambria" panose="02040503050406030204" pitchFamily="18" charset="0"/>
              </a:rPr>
              <a:t>www.bbc.co.uk</a:t>
            </a:r>
            <a:r>
              <a:rPr lang="en-GB" sz="2000" dirty="0">
                <a:latin typeface="Cambria" panose="02040503050406030204" pitchFamily="18" charset="0"/>
              </a:rPr>
              <a:t>/programmes/p04sj2pt/episodes/downloads)</a:t>
            </a:r>
          </a:p>
        </p:txBody>
      </p:sp>
      <p:pic>
        <p:nvPicPr>
          <p:cNvPr id="7" name="Audio 6">
            <a:hlinkClick r:id="" action="ppaction://media"/>
            <a:extLst>
              <a:ext uri="{FF2B5EF4-FFF2-40B4-BE49-F238E27FC236}">
                <a16:creationId xmlns:a16="http://schemas.microsoft.com/office/drawing/2014/main" id="{0B859388-F146-294A-B91C-C415C791A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5651247"/>
      </p:ext>
    </p:extLst>
  </p:cSld>
  <p:clrMapOvr>
    <a:masterClrMapping/>
  </p:clrMapOvr>
  <mc:AlternateContent xmlns:mc="http://schemas.openxmlformats.org/markup-compatibility/2006" xmlns:p14="http://schemas.microsoft.com/office/powerpoint/2010/main">
    <mc:Choice Requires="p14">
      <p:transition spd="slow" p14:dur="2000" advTm="61115"/>
    </mc:Choice>
    <mc:Fallback xmlns="">
      <p:transition spd="slow" advTm="6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45C-4FB8-0F44-AF50-74085AD72C6D}"/>
              </a:ext>
            </a:extLst>
          </p:cNvPr>
          <p:cNvSpPr>
            <a:spLocks noGrp="1"/>
          </p:cNvSpPr>
          <p:nvPr>
            <p:ph type="title"/>
          </p:nvPr>
        </p:nvSpPr>
        <p:spPr/>
        <p:txBody>
          <a:bodyPr>
            <a:noAutofit/>
          </a:bodyPr>
          <a:lstStyle/>
          <a:p>
            <a:r>
              <a:rPr lang="en-GB" sz="3200" dirty="0">
                <a:latin typeface="Cambria" panose="02040503050406030204" pitchFamily="18" charset="0"/>
              </a:rPr>
              <a:t>How some cartoonists have seen Putin’s politics: the lord of chaos</a:t>
            </a:r>
          </a:p>
        </p:txBody>
      </p:sp>
      <p:pic>
        <p:nvPicPr>
          <p:cNvPr id="4" name="Picture 8" descr="Bruce Plante Cartoon: Putin's Chaos | Cartoons | theeagle.com">
            <a:extLst>
              <a:ext uri="{FF2B5EF4-FFF2-40B4-BE49-F238E27FC236}">
                <a16:creationId xmlns:a16="http://schemas.microsoft.com/office/drawing/2014/main" id="{BFD3FDBA-0632-C247-89F0-9406BC5749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50058" y="1600200"/>
            <a:ext cx="7243884" cy="470852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08BAA21-F5B1-0949-9DDD-46427B013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34716697"/>
      </p:ext>
    </p:extLst>
  </p:cSld>
  <p:clrMapOvr>
    <a:masterClrMapping/>
  </p:clrMapOvr>
  <mc:AlternateContent xmlns:mc="http://schemas.openxmlformats.org/markup-compatibility/2006" xmlns:p14="http://schemas.microsoft.com/office/powerpoint/2010/main">
    <mc:Choice Requires="p14">
      <p:transition spd="slow" p14:dur="2000" advTm="59260"/>
    </mc:Choice>
    <mc:Fallback xmlns="">
      <p:transition spd="slow" advTm="5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1669-E6AA-8D4D-93B6-DC6E72CFD10A}"/>
              </a:ext>
            </a:extLst>
          </p:cNvPr>
          <p:cNvSpPr>
            <a:spLocks noGrp="1"/>
          </p:cNvSpPr>
          <p:nvPr>
            <p:ph type="title"/>
          </p:nvPr>
        </p:nvSpPr>
        <p:spPr/>
        <p:txBody>
          <a:bodyPr/>
          <a:lstStyle/>
          <a:p>
            <a:r>
              <a:rPr lang="en-GB" dirty="0">
                <a:latin typeface="Cambria" panose="02040503050406030204" pitchFamily="18" charset="0"/>
              </a:rPr>
              <a:t>Working remotely</a:t>
            </a:r>
          </a:p>
        </p:txBody>
      </p:sp>
      <p:pic>
        <p:nvPicPr>
          <p:cNvPr id="4098" name="Picture 2" descr="Granlund cartoon: Putin working remotely">
            <a:extLst>
              <a:ext uri="{FF2B5EF4-FFF2-40B4-BE49-F238E27FC236}">
                <a16:creationId xmlns:a16="http://schemas.microsoft.com/office/drawing/2014/main" id="{08536A4D-E79D-2743-8446-3D62F7834CF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404529"/>
            <a:ext cx="8229600" cy="463850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13DB439-600A-DB40-B8FC-E92DCC045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65527183"/>
      </p:ext>
    </p:extLst>
  </p:cSld>
  <p:clrMapOvr>
    <a:masterClrMapping/>
  </p:clrMapOvr>
  <mc:AlternateContent xmlns:mc="http://schemas.openxmlformats.org/markup-compatibility/2006" xmlns:p14="http://schemas.microsoft.com/office/powerpoint/2010/main">
    <mc:Choice Requires="p14">
      <p:transition spd="slow" p14:dur="2000" advTm="29021"/>
    </mc:Choice>
    <mc:Fallback xmlns="">
      <p:transition spd="slow" advTm="2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C4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9E23-A7D5-4D4E-B521-B7FAC6E87839}"/>
              </a:ext>
            </a:extLst>
          </p:cNvPr>
          <p:cNvSpPr>
            <a:spLocks noGrp="1"/>
          </p:cNvSpPr>
          <p:nvPr>
            <p:ph type="title"/>
          </p:nvPr>
        </p:nvSpPr>
        <p:spPr/>
        <p:txBody>
          <a:bodyPr/>
          <a:lstStyle/>
          <a:p>
            <a:r>
              <a:rPr lang="en-GB" dirty="0">
                <a:latin typeface="Cambria" panose="02040503050406030204" pitchFamily="18" charset="0"/>
              </a:rPr>
              <a:t>Putin’s subversive tactics</a:t>
            </a:r>
          </a:p>
        </p:txBody>
      </p:sp>
      <p:pic>
        <p:nvPicPr>
          <p:cNvPr id="7170" name="Picture 2" descr="World's cartoonists on this week's events – POLITICO">
            <a:extLst>
              <a:ext uri="{FF2B5EF4-FFF2-40B4-BE49-F238E27FC236}">
                <a16:creationId xmlns:a16="http://schemas.microsoft.com/office/drawing/2014/main" id="{B2283FF5-8570-B247-A1CF-C24BB5D682F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45781" y="1600200"/>
            <a:ext cx="5652437" cy="47085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E6F86B7-D92B-6645-A79F-7B4D23C2D5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25976906"/>
      </p:ext>
    </p:extLst>
  </p:cSld>
  <p:clrMapOvr>
    <a:masterClrMapping/>
  </p:clrMapOvr>
  <mc:AlternateContent xmlns:mc="http://schemas.openxmlformats.org/markup-compatibility/2006" xmlns:p14="http://schemas.microsoft.com/office/powerpoint/2010/main">
    <mc:Choice Requires="p14">
      <p:transition spd="slow" p14:dur="2000" advTm="27809"/>
    </mc:Choice>
    <mc:Fallback xmlns="">
      <p:transition spd="slow" advTm="27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thm15="http://schemas.microsoft.com/office/thememl/2012/main" name="Presentation9" id="{CD4182E7-3B96-AC41-9418-1768961356E8}" vid="{7EC8437C-99FE-0947-B363-D5E88F91C5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15643</TotalTime>
  <Words>6152</Words>
  <Application>Microsoft Macintosh PowerPoint</Application>
  <PresentationFormat>On-screen Show (4:3)</PresentationFormat>
  <Paragraphs>165</Paragraphs>
  <Slides>40</Slides>
  <Notes>0</Notes>
  <HiddenSlides>0</HiddenSlides>
  <MMClips>40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Book Antiqua</vt:lpstr>
      <vt:lpstr>Calibri</vt:lpstr>
      <vt:lpstr>Cambria</vt:lpstr>
      <vt:lpstr>Lucida Sans</vt:lpstr>
      <vt:lpstr>Wingdings</vt:lpstr>
      <vt:lpstr>Wingdings 2</vt:lpstr>
      <vt:lpstr>Wingdings 3</vt:lpstr>
      <vt:lpstr>Apex</vt:lpstr>
      <vt:lpstr>PUTIN’S “PROJECT MAYHEM” The Socio-Psychological Drivers of Putin’s Politics of Ressentiment</vt:lpstr>
      <vt:lpstr>PowerPoint Presentation</vt:lpstr>
      <vt:lpstr>Putin’s covert war to undermine democracy and boost Russian power/ re-Russify wherever possible</vt:lpstr>
      <vt:lpstr>Covert action against Western democracies</vt:lpstr>
      <vt:lpstr>More disinformation </vt:lpstr>
      <vt:lpstr>War crimes/state murders committed in secret</vt:lpstr>
      <vt:lpstr>How some cartoonists have seen Putin’s politics: the lord of chaos</vt:lpstr>
      <vt:lpstr>Working remotely</vt:lpstr>
      <vt:lpstr>Putin’s subversive tactics</vt:lpstr>
      <vt:lpstr>The subverter of democracy to restore Russia’s ‘greatness’</vt:lpstr>
      <vt:lpstr>Categorizing Putin’s Politics  (see Shekhovtsov’s ‘Conceptualizing Malign Influence of Putin’s Russia in Europe’) </vt:lpstr>
      <vt:lpstr>More concepts relevant to describing  Putinesque politics</vt:lpstr>
      <vt:lpstr>Other approaches: Putin as a Machiavellian politician The Prince, XVIII  ‘Concerning the way in which princes should keep faith’.  </vt:lpstr>
      <vt:lpstr>Picture of Niccolò Machiavelli</vt:lpstr>
      <vt:lpstr> MACHIAVELLI’S THIRTEEN RULES FOR THE SUCCESSFUL RULER – TWO VLADIMIR PUTIN DID LEARN; ELEVEN HE DIDN’T, NOT YET http://johnhelmer.net/machiavellis-thirteen-rules-for-the-successful-ruler-two-vladimir-putin-did-learn-eleven-he-didnt-not-yet/</vt:lpstr>
      <vt:lpstr>But should we see Putin as a ‘Machiavellian’ politician in a democratic age?</vt:lpstr>
      <vt:lpstr>Two fictional treatments of ‘malign influence’ in asymmetric power relationships rooted in traumatic humiliation and pathological resentment/thirst for vengeance</vt:lpstr>
      <vt:lpstr>Iago (‘crazy fool, psychopathic racist, or evil genius?’) The Joker (sociopath or nemesis of an uncaring society?)</vt:lpstr>
      <vt:lpstr>Some satirists have sensed the covert link with the film</vt:lpstr>
      <vt:lpstr>Nietzsche’s concept of ressentiment</vt:lpstr>
      <vt:lpstr>PowerPoint Presentation</vt:lpstr>
      <vt:lpstr>PowerPoint Presentation</vt:lpstr>
      <vt:lpstr>Genealogy of Morals cover</vt:lpstr>
      <vt:lpstr>Proposed definition of ‘resentment politics’</vt:lpstr>
      <vt:lpstr>Fight Club as a case study in resentment politics</vt:lpstr>
      <vt:lpstr>Fight Club’s Project Mayhem as a form of  ressentiment politics</vt:lpstr>
      <vt:lpstr>PowerPoint Presentation</vt:lpstr>
      <vt:lpstr>Sources of Putin’s/Russia’s ressentiment</vt:lpstr>
      <vt:lpstr>Sample of sources on Putin’s/Russia’s resentment of the West and link to ‘malign influence’</vt:lpstr>
      <vt:lpstr>The context of national identity crisis that encouraged popular support for Putin’s Project Mayhem</vt:lpstr>
      <vt:lpstr>The popular resonance of Putin’s neo-KGB mindset</vt:lpstr>
      <vt:lpstr>Russia’s anti-democratic hypernationalism as compensatory myth for failure to build a successful democracy and powerful, respected Russia</vt:lpstr>
      <vt:lpstr>The cogency of this approach depends on degree to which the pro-Putin segment of Russian population can be treated as a single organism or ‘group mind’</vt:lpstr>
      <vt:lpstr>PowerPoint Presentation</vt:lpstr>
      <vt:lpstr>The methodological issues raised by psychoanalytical accounts of political behaviour</vt:lpstr>
      <vt:lpstr> The heuristic value of ‘resentment politics’ in other contexts: I North Korea</vt:lpstr>
      <vt:lpstr>II: Right-wing populism as resentment politics</vt:lpstr>
      <vt:lpstr>III: Islamism as resentment politics</vt:lpstr>
      <vt:lpstr>Footnote: the waning power and unsustainability of Putin’s resentment politics</vt:lpstr>
      <vt:lpstr>Meanwhile Putin is determined to remain the face of Russia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MAYHEM: a psycho-historical approach to Putin’s attempt to wreck the West</dc:title>
  <dc:creator>Roger Griffin</dc:creator>
  <cp:lastModifiedBy>Microsoft Office User</cp:lastModifiedBy>
  <cp:revision>144</cp:revision>
  <dcterms:created xsi:type="dcterms:W3CDTF">2021-04-07T14:29:32Z</dcterms:created>
  <dcterms:modified xsi:type="dcterms:W3CDTF">2021-04-26T17:24:01Z</dcterms:modified>
</cp:coreProperties>
</file>